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handoutMasterIdLst>
    <p:handoutMasterId r:id="rId22"/>
  </p:handoutMasterIdLst>
  <p:sldIdLst>
    <p:sldId id="359" r:id="rId2"/>
    <p:sldId id="385" r:id="rId3"/>
    <p:sldId id="360" r:id="rId4"/>
    <p:sldId id="389" r:id="rId5"/>
    <p:sldId id="410" r:id="rId6"/>
    <p:sldId id="394" r:id="rId7"/>
    <p:sldId id="391" r:id="rId8"/>
    <p:sldId id="392" r:id="rId9"/>
    <p:sldId id="403" r:id="rId10"/>
    <p:sldId id="424" r:id="rId11"/>
    <p:sldId id="417" r:id="rId12"/>
    <p:sldId id="418" r:id="rId13"/>
    <p:sldId id="419" r:id="rId14"/>
    <p:sldId id="423" r:id="rId15"/>
    <p:sldId id="425" r:id="rId16"/>
    <p:sldId id="422" r:id="rId17"/>
    <p:sldId id="426" r:id="rId18"/>
    <p:sldId id="408" r:id="rId19"/>
    <p:sldId id="406" r:id="rId20"/>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7182"/>
    <a:srgbClr val="F2E4FB"/>
    <a:srgbClr val="9CA391"/>
    <a:srgbClr val="E3CFD1"/>
    <a:srgbClr val="F2E4FD"/>
    <a:srgbClr val="FEFBEC"/>
    <a:srgbClr val="FBEADA"/>
    <a:srgbClr val="E3CAB4"/>
    <a:srgbClr val="CDBE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24"/>
    <p:restoredTop sz="94682"/>
  </p:normalViewPr>
  <p:slideViewPr>
    <p:cSldViewPr snapToGrid="0" snapToObjects="1">
      <p:cViewPr varScale="1">
        <p:scale>
          <a:sx n="155" d="100"/>
          <a:sy n="155" d="100"/>
        </p:scale>
        <p:origin x="840" y="8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95" d="100"/>
          <a:sy n="95" d="100"/>
        </p:scale>
        <p:origin x="250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4B3C7D-7ED1-A34F-BCFC-1C01389AE58C}" type="datetimeFigureOut">
              <a:rPr kumimoji="1" lang="zh-CN" altLang="en-US" smtClean="0"/>
              <a:t>2022/6/7</a:t>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CED8CE-3D9F-CA47-A17E-9AD879C3B1C0}" type="slidenum">
              <a:rPr kumimoji="1" lang="zh-CN" altLang="en-US" smtClean="0"/>
              <a:t>‹#›</a:t>
            </a:fld>
            <a:endParaRPr kumimoji="1"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CF2CF-5EF1-D24F-8F8B-C67282AA038A}" type="datetimeFigureOut">
              <a:rPr kumimoji="1" lang="zh-CN" altLang="en-US" smtClean="0"/>
              <a:t>2022/6/7</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70782-008B-5B48-B01C-A994AC4AA046}"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CE537F3-7F9D-4182-8C2D-F2D36A9B177C}" type="slidenum">
              <a:rPr lang="zh-CN" altLang="en-US" smtClean="0"/>
              <a:t>10</a:t>
            </a:fld>
            <a:endParaRPr lang="zh-CN" altLang="en-US"/>
          </a:p>
        </p:txBody>
      </p:sp>
    </p:spTree>
    <p:extLst>
      <p:ext uri="{BB962C8B-B14F-4D97-AF65-F5344CB8AC3E}">
        <p14:creationId xmlns:p14="http://schemas.microsoft.com/office/powerpoint/2010/main" val="684092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CE537F3-7F9D-4182-8C2D-F2D36A9B177C}"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CE537F3-7F9D-4182-8C2D-F2D36A9B177C}"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CE537F3-7F9D-4182-8C2D-F2D36A9B177C}"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CE537F3-7F9D-4182-8C2D-F2D36A9B177C}" type="slidenum">
              <a:rPr lang="zh-CN" altLang="en-US" smtClean="0"/>
              <a:t>14</a:t>
            </a:fld>
            <a:endParaRPr lang="zh-CN" altLang="en-US"/>
          </a:p>
        </p:txBody>
      </p:sp>
    </p:spTree>
    <p:extLst>
      <p:ext uri="{BB962C8B-B14F-4D97-AF65-F5344CB8AC3E}">
        <p14:creationId xmlns:p14="http://schemas.microsoft.com/office/powerpoint/2010/main" val="320137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CE537F3-7F9D-4182-8C2D-F2D36A9B177C}" type="slidenum">
              <a:rPr lang="zh-CN" altLang="en-US" smtClean="0"/>
              <a:t>15</a:t>
            </a:fld>
            <a:endParaRPr lang="zh-CN" altLang="en-US"/>
          </a:p>
        </p:txBody>
      </p:sp>
    </p:spTree>
    <p:extLst>
      <p:ext uri="{BB962C8B-B14F-4D97-AF65-F5344CB8AC3E}">
        <p14:creationId xmlns:p14="http://schemas.microsoft.com/office/powerpoint/2010/main" val="3534753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CE537F3-7F9D-4182-8C2D-F2D36A9B177C}"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CE537F3-7F9D-4182-8C2D-F2D36A9B177C}" type="slidenum">
              <a:rPr lang="zh-CN" altLang="en-US" smtClean="0"/>
              <a:t>17</a:t>
            </a:fld>
            <a:endParaRPr lang="zh-CN" altLang="en-US"/>
          </a:p>
        </p:txBody>
      </p:sp>
    </p:spTree>
    <p:extLst>
      <p:ext uri="{BB962C8B-B14F-4D97-AF65-F5344CB8AC3E}">
        <p14:creationId xmlns:p14="http://schemas.microsoft.com/office/powerpoint/2010/main" val="19645224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CE537F3-7F9D-4182-8C2D-F2D36A9B177C}"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CE537F3-7F9D-4182-8C2D-F2D36A9B177C}"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CE537F3-7F9D-4182-8C2D-F2D36A9B177C}"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CE537F3-7F9D-4182-8C2D-F2D36A9B177C}"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CE537F3-7F9D-4182-8C2D-F2D36A9B177C}"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CE537F3-7F9D-4182-8C2D-F2D36A9B177C}"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CE537F3-7F9D-4182-8C2D-F2D36A9B177C}"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CE537F3-7F9D-4182-8C2D-F2D36A9B177C}"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accent1">
            <a:lumMod val="50000"/>
          </a:schemeClr>
        </a:solidFill>
        <a:effectLst/>
      </p:bgPr>
    </p:bg>
    <p:spTree>
      <p:nvGrpSpPr>
        <p:cNvPr id="1" name=""/>
        <p:cNvGrpSpPr/>
        <p:nvPr/>
      </p:nvGrpSpPr>
      <p:grpSpPr>
        <a:xfrm>
          <a:off x="0" y="0"/>
          <a:ext cx="0" cy="0"/>
          <a:chOff x="0" y="0"/>
          <a:chExt cx="0" cy="0"/>
        </a:xfrm>
      </p:grpSpPr>
      <p:cxnSp>
        <p:nvCxnSpPr>
          <p:cNvPr id="4" name="直线连接符 3"/>
          <p:cNvCxnSpPr/>
          <p:nvPr userDrawn="1"/>
        </p:nvCxnSpPr>
        <p:spPr>
          <a:xfrm flipH="1">
            <a:off x="225287" y="-251791"/>
            <a:ext cx="226530" cy="689113"/>
          </a:xfrm>
          <a:prstGeom prst="line">
            <a:avLst/>
          </a:prstGeom>
          <a:ln w="3175">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 name="直线连接符 4"/>
          <p:cNvCxnSpPr/>
          <p:nvPr userDrawn="1"/>
        </p:nvCxnSpPr>
        <p:spPr>
          <a:xfrm flipH="1">
            <a:off x="-237410" y="-13392"/>
            <a:ext cx="716239" cy="556315"/>
          </a:xfrm>
          <a:prstGeom prst="line">
            <a:avLst/>
          </a:prstGeom>
          <a:ln w="3175">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直角三角形 1"/>
          <p:cNvSpPr/>
          <p:nvPr userDrawn="1"/>
        </p:nvSpPr>
        <p:spPr>
          <a:xfrm rot="14400000">
            <a:off x="-639564" y="-192553"/>
            <a:ext cx="988316" cy="808622"/>
          </a:xfrm>
          <a:prstGeom prst="rtTriangle">
            <a:avLst/>
          </a:prstGeom>
          <a:solidFill>
            <a:schemeClr val="accent4">
              <a:lumMod val="40000"/>
              <a:lumOff val="60000"/>
            </a:schemeClr>
          </a:soli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直角三角形 3"/>
          <p:cNvSpPr/>
          <p:nvPr/>
        </p:nvSpPr>
        <p:spPr>
          <a:xfrm rot="14400000">
            <a:off x="-3647980" y="619468"/>
            <a:ext cx="6200603" cy="5073221"/>
          </a:xfrm>
          <a:prstGeom prst="rtTriangle">
            <a:avLst/>
          </a:prstGeom>
          <a:solidFill>
            <a:srgbClr val="E3CAB4"/>
          </a:soli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E3CAB4"/>
              </a:solidFill>
              <a:cs typeface="+mn-lt"/>
            </a:endParaRPr>
          </a:p>
        </p:txBody>
      </p:sp>
      <p:sp>
        <p:nvSpPr>
          <p:cNvPr id="25" name="文本框 24"/>
          <p:cNvSpPr txBox="1"/>
          <p:nvPr/>
        </p:nvSpPr>
        <p:spPr>
          <a:xfrm>
            <a:off x="3882351" y="1847789"/>
            <a:ext cx="4801314" cy="1938992"/>
          </a:xfrm>
          <a:prstGeom prst="rect">
            <a:avLst/>
          </a:prstGeom>
          <a:noFill/>
        </p:spPr>
        <p:txBody>
          <a:bodyPr wrap="none" rtlCol="0">
            <a:spAutoFit/>
          </a:bodyPr>
          <a:lstStyle/>
          <a:p>
            <a:pPr algn="ctr"/>
            <a:r>
              <a:rPr kumimoji="1" lang="zh-CN" altLang="en-US" sz="6000" dirty="0">
                <a:solidFill>
                  <a:srgbClr val="7E7182"/>
                </a:solidFill>
                <a:latin typeface="隶书" panose="02010509060101010101" pitchFamily="49" charset="-122"/>
                <a:ea typeface="隶书" panose="02010509060101010101" pitchFamily="49" charset="-122"/>
              </a:rPr>
              <a:t>书记校长信箱</a:t>
            </a:r>
            <a:endParaRPr kumimoji="1" lang="en-US" altLang="zh-CN" sz="6000" dirty="0">
              <a:solidFill>
                <a:srgbClr val="7E7182"/>
              </a:solidFill>
              <a:latin typeface="隶书" panose="02010509060101010101" pitchFamily="49" charset="-122"/>
              <a:ea typeface="隶书" panose="02010509060101010101" pitchFamily="49" charset="-122"/>
            </a:endParaRPr>
          </a:p>
          <a:p>
            <a:pPr algn="ctr"/>
            <a:r>
              <a:rPr kumimoji="1" lang="zh-CN" altLang="en-US" sz="6000" dirty="0">
                <a:solidFill>
                  <a:srgbClr val="7E7182"/>
                </a:solidFill>
                <a:latin typeface="隶书" panose="02010509060101010101" pitchFamily="49" charset="-122"/>
                <a:ea typeface="隶书" panose="02010509060101010101" pitchFamily="49" charset="-122"/>
              </a:rPr>
              <a:t>使用指南</a:t>
            </a:r>
          </a:p>
        </p:txBody>
      </p:sp>
      <p:sp>
        <p:nvSpPr>
          <p:cNvPr id="15" name="等腰三角形 14"/>
          <p:cNvSpPr/>
          <p:nvPr/>
        </p:nvSpPr>
        <p:spPr>
          <a:xfrm flipV="1">
            <a:off x="11176820" y="-62"/>
            <a:ext cx="1015660" cy="653564"/>
          </a:xfrm>
          <a:prstGeom prst="triangle">
            <a:avLst/>
          </a:prstGeom>
          <a:solidFill>
            <a:srgbClr val="CDB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prstClr val="white"/>
              </a:solidFill>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sp>
        <p:nvSpPr>
          <p:cNvPr id="2" name="文本框 1">
            <a:extLst>
              <a:ext uri="{FF2B5EF4-FFF2-40B4-BE49-F238E27FC236}">
                <a16:creationId xmlns:a16="http://schemas.microsoft.com/office/drawing/2014/main" id="{373F5F70-D510-8CFC-E7B0-05A807B9B3DD}"/>
              </a:ext>
            </a:extLst>
          </p:cNvPr>
          <p:cNvSpPr txBox="1"/>
          <p:nvPr/>
        </p:nvSpPr>
        <p:spPr>
          <a:xfrm>
            <a:off x="5272697" y="5247804"/>
            <a:ext cx="1646605" cy="646331"/>
          </a:xfrm>
          <a:prstGeom prst="rect">
            <a:avLst/>
          </a:prstGeom>
          <a:noFill/>
        </p:spPr>
        <p:txBody>
          <a:bodyPr wrap="none" rtlCol="0">
            <a:spAutoFit/>
          </a:bodyPr>
          <a:lstStyle/>
          <a:p>
            <a:pPr algn="ctr"/>
            <a:r>
              <a:rPr lang="zh-CN" altLang="en-US" dirty="0"/>
              <a:t>网络信息中心</a:t>
            </a:r>
            <a:endParaRPr lang="en-US" altLang="zh-CN" dirty="0"/>
          </a:p>
          <a:p>
            <a:pPr algn="ctr"/>
            <a:r>
              <a:rPr lang="en-US" altLang="zh-CN" dirty="0"/>
              <a:t>2022</a:t>
            </a:r>
            <a:r>
              <a:rPr lang="zh-CN" altLang="en-US" dirty="0"/>
              <a:t>年</a:t>
            </a:r>
            <a:r>
              <a:rPr lang="en-US" altLang="zh-CN" dirty="0"/>
              <a:t>6</a:t>
            </a:r>
            <a:r>
              <a:rPr lang="zh-CN" altLang="en-US" dirty="0"/>
              <a:t>月</a:t>
            </a:r>
            <a:r>
              <a:rPr lang="en-US" altLang="zh-CN" dirty="0"/>
              <a:t>7</a:t>
            </a:r>
            <a:r>
              <a:rPr lang="zh-CN" altLang="en-US" dirty="0"/>
              <a:t>日</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等腰三角形 12"/>
          <p:cNvSpPr/>
          <p:nvPr/>
        </p:nvSpPr>
        <p:spPr>
          <a:xfrm rot="16200000" flipV="1">
            <a:off x="-1099284" y="1444859"/>
            <a:ext cx="6166851" cy="3968283"/>
          </a:xfrm>
          <a:prstGeom prst="triangle">
            <a:avLst/>
          </a:prstGeom>
          <a:solidFill>
            <a:srgbClr val="E3CA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prstClr val="white"/>
              </a:solidFill>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cxnSp>
        <p:nvCxnSpPr>
          <p:cNvPr id="14" name="直接连接符 13"/>
          <p:cNvCxnSpPr/>
          <p:nvPr/>
        </p:nvCxnSpPr>
        <p:spPr>
          <a:xfrm flipH="1">
            <a:off x="9535887" y="-1743"/>
            <a:ext cx="2656115" cy="220282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等腰三角形 14"/>
          <p:cNvSpPr/>
          <p:nvPr/>
        </p:nvSpPr>
        <p:spPr>
          <a:xfrm rot="16200000" flipV="1">
            <a:off x="3899720" y="2151953"/>
            <a:ext cx="1015660" cy="653564"/>
          </a:xfrm>
          <a:prstGeom prst="triangle">
            <a:avLst/>
          </a:prstGeom>
          <a:solidFill>
            <a:srgbClr val="E3CA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prstClr val="white"/>
              </a:solidFill>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cxnSp>
        <p:nvCxnSpPr>
          <p:cNvPr id="16" name="直接连接符 15"/>
          <p:cNvCxnSpPr/>
          <p:nvPr/>
        </p:nvCxnSpPr>
        <p:spPr>
          <a:xfrm flipH="1">
            <a:off x="3578217" y="4767072"/>
            <a:ext cx="1156115" cy="95881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4840859" y="1970901"/>
            <a:ext cx="3183179" cy="1015663"/>
          </a:xfrm>
          <a:prstGeom prst="rect">
            <a:avLst/>
          </a:prstGeom>
          <a:noFill/>
        </p:spPr>
        <p:txBody>
          <a:bodyPr wrap="none" rtlCol="0">
            <a:spAutoFit/>
            <a:scene3d>
              <a:camera prst="orthographicFront"/>
              <a:lightRig rig="threePt" dir="t"/>
            </a:scene3d>
            <a:sp3d contourW="12700"/>
          </a:bodyPr>
          <a:lstStyle/>
          <a:p>
            <a:r>
              <a:rPr lang="en-US" altLang="zh-CN" sz="6000" dirty="0">
                <a:solidFill>
                  <a:schemeClr val="tx1">
                    <a:lumMod val="75000"/>
                    <a:lumOff val="25000"/>
                  </a:schemeClr>
                </a:solidFill>
                <a:latin typeface="字魂58号-创中黑" panose="00000500000000000000" pitchFamily="2" charset="-122"/>
                <a:ea typeface="字魂58号-创中黑" panose="00000500000000000000" pitchFamily="2" charset="-122"/>
                <a:sym typeface="字魂58号-创中黑" panose="00000500000000000000" pitchFamily="2" charset="-122"/>
              </a:rPr>
              <a:t>PART 02</a:t>
            </a:r>
            <a:endParaRPr lang="zh-CN" altLang="en-US" sz="6000" dirty="0">
              <a:solidFill>
                <a:schemeClr val="tx1">
                  <a:lumMod val="75000"/>
                  <a:lumOff val="25000"/>
                </a:schemeClr>
              </a:solidFill>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sp>
        <p:nvSpPr>
          <p:cNvPr id="18" name="文本框 17"/>
          <p:cNvSpPr txBox="1"/>
          <p:nvPr/>
        </p:nvSpPr>
        <p:spPr>
          <a:xfrm>
            <a:off x="4840859" y="3038719"/>
            <a:ext cx="3262432" cy="707886"/>
          </a:xfrm>
          <a:prstGeom prst="rect">
            <a:avLst/>
          </a:prstGeom>
          <a:noFill/>
        </p:spPr>
        <p:txBody>
          <a:bodyPr wrap="none" rtlCol="0">
            <a:spAutoFit/>
            <a:scene3d>
              <a:camera prst="orthographicFront"/>
              <a:lightRig rig="threePt" dir="t"/>
            </a:scene3d>
            <a:sp3d contourW="12700"/>
          </a:bodyPr>
          <a:lstStyle/>
          <a:p>
            <a:r>
              <a:rPr lang="zh-CN" altLang="en-US" sz="4000" dirty="0">
                <a:solidFill>
                  <a:schemeClr val="tx1">
                    <a:lumMod val="75000"/>
                    <a:lumOff val="25000"/>
                  </a:schemeClr>
                </a:solidFill>
                <a:latin typeface="字魂58号-创中黑" panose="00000500000000000000" pitchFamily="2" charset="-122"/>
                <a:ea typeface="字魂58号-创中黑" panose="00000500000000000000" pitchFamily="2" charset="-122"/>
                <a:sym typeface="字魂58号-创中黑" panose="00000500000000000000" pitchFamily="2" charset="-122"/>
              </a:rPr>
              <a:t>部门负责人篇</a:t>
            </a:r>
          </a:p>
        </p:txBody>
      </p:sp>
      <p:sp>
        <p:nvSpPr>
          <p:cNvPr id="20" name="任意多边形 19"/>
          <p:cNvSpPr/>
          <p:nvPr/>
        </p:nvSpPr>
        <p:spPr>
          <a:xfrm>
            <a:off x="10445469" y="5500915"/>
            <a:ext cx="1746531" cy="1357087"/>
          </a:xfrm>
          <a:custGeom>
            <a:avLst/>
            <a:gdLst>
              <a:gd name="connsiteX0" fmla="*/ 1319464 w 1319464"/>
              <a:gd name="connsiteY0" fmla="*/ 0 h 1025247"/>
              <a:gd name="connsiteX1" fmla="*/ 1319464 w 1319464"/>
              <a:gd name="connsiteY1" fmla="*/ 1025247 h 1025247"/>
              <a:gd name="connsiteX2" fmla="*/ 0 w 1319464"/>
              <a:gd name="connsiteY2" fmla="*/ 1025247 h 1025247"/>
            </a:gdLst>
            <a:ahLst/>
            <a:cxnLst>
              <a:cxn ang="0">
                <a:pos x="connsiteX0" y="connsiteY0"/>
              </a:cxn>
              <a:cxn ang="0">
                <a:pos x="connsiteX1" y="connsiteY1"/>
              </a:cxn>
              <a:cxn ang="0">
                <a:pos x="connsiteX2" y="connsiteY2"/>
              </a:cxn>
            </a:cxnLst>
            <a:rect l="l" t="t" r="r" b="b"/>
            <a:pathLst>
              <a:path w="1319464" h="1025247">
                <a:moveTo>
                  <a:pt x="1319464" y="0"/>
                </a:moveTo>
                <a:lnTo>
                  <a:pt x="1319464" y="1025247"/>
                </a:lnTo>
                <a:lnTo>
                  <a:pt x="0" y="1025247"/>
                </a:lnTo>
                <a:close/>
              </a:path>
            </a:pathLst>
          </a:custGeom>
          <a:solidFill>
            <a:srgbClr val="E3CA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cxnSp>
        <p:nvCxnSpPr>
          <p:cNvPr id="21" name="直接连接符 20"/>
          <p:cNvCxnSpPr/>
          <p:nvPr/>
        </p:nvCxnSpPr>
        <p:spPr>
          <a:xfrm flipH="1">
            <a:off x="9727812" y="6378595"/>
            <a:ext cx="578056" cy="4794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0880208"/>
      </p:ext>
    </p:extLst>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直接连接符 37"/>
          <p:cNvCxnSpPr/>
          <p:nvPr/>
        </p:nvCxnSpPr>
        <p:spPr>
          <a:xfrm>
            <a:off x="0" y="635000"/>
            <a:ext cx="4229100" cy="0"/>
          </a:xfrm>
          <a:prstGeom prst="line">
            <a:avLst/>
          </a:prstGeom>
          <a:ln>
            <a:solidFill>
              <a:srgbClr val="E3CAB4"/>
            </a:solidFill>
            <a:tailEnd type="ova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7962900" y="635000"/>
            <a:ext cx="4229100" cy="0"/>
          </a:xfrm>
          <a:prstGeom prst="line">
            <a:avLst/>
          </a:prstGeom>
          <a:ln>
            <a:solidFill>
              <a:srgbClr val="E3CAB4"/>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0" name="文本框 39"/>
          <p:cNvSpPr txBox="1"/>
          <p:nvPr/>
        </p:nvSpPr>
        <p:spPr>
          <a:xfrm>
            <a:off x="4052015" y="345292"/>
            <a:ext cx="4087979" cy="584775"/>
          </a:xfrm>
          <a:prstGeom prst="rect">
            <a:avLst/>
          </a:prstGeom>
          <a:noFill/>
        </p:spPr>
        <p:txBody>
          <a:bodyPr wrap="none" rtlCol="0">
            <a:spAutoFit/>
            <a:scene3d>
              <a:camera prst="orthographicFront"/>
              <a:lightRig rig="threePt" dir="t"/>
            </a:scene3d>
            <a:sp3d contourW="12700"/>
          </a:bodyPr>
          <a:lstStyle/>
          <a:p>
            <a:pPr algn="ctr"/>
            <a:r>
              <a:rPr lang="en-US" altLang="zh-CN" sz="3200" dirty="0">
                <a:latin typeface="字魂58号-创中黑" panose="00000500000000000000" pitchFamily="2" charset="-122"/>
                <a:ea typeface="字魂58号-创中黑" panose="00000500000000000000" pitchFamily="2" charset="-122"/>
                <a:sym typeface="字魂58号-创中黑" panose="00000500000000000000" pitchFamily="2" charset="-122"/>
              </a:rPr>
              <a:t>PC</a:t>
            </a:r>
            <a:r>
              <a:rPr lang="zh-CN" altLang="en-US" sz="3200" dirty="0">
                <a:latin typeface="字魂58号-创中黑" panose="00000500000000000000" pitchFamily="2" charset="-122"/>
                <a:ea typeface="字魂58号-创中黑" panose="00000500000000000000" pitchFamily="2" charset="-122"/>
                <a:sym typeface="字魂58号-创中黑" panose="00000500000000000000" pitchFamily="2" charset="-122"/>
              </a:rPr>
              <a:t>后台</a:t>
            </a:r>
            <a:r>
              <a:rPr lang="en-US" altLang="zh-CN" sz="3200" dirty="0">
                <a:latin typeface="字魂58号-创中黑" panose="00000500000000000000" pitchFamily="2" charset="-122"/>
                <a:ea typeface="字魂58号-创中黑" panose="00000500000000000000" pitchFamily="2" charset="-122"/>
                <a:sym typeface="字魂58号-创中黑" panose="00000500000000000000" pitchFamily="2" charset="-122"/>
              </a:rPr>
              <a:t>&amp;APP---</a:t>
            </a:r>
            <a:r>
              <a:rPr lang="zh-CN" altLang="en-US" sz="3200" dirty="0">
                <a:latin typeface="字魂58号-创中黑" panose="00000500000000000000" pitchFamily="2" charset="-122"/>
                <a:ea typeface="字魂58号-创中黑" panose="00000500000000000000" pitchFamily="2" charset="-122"/>
                <a:sym typeface="字魂58号-创中黑" panose="00000500000000000000" pitchFamily="2" charset="-122"/>
              </a:rPr>
              <a:t>派单</a:t>
            </a:r>
          </a:p>
        </p:txBody>
      </p:sp>
      <p:sp>
        <p:nvSpPr>
          <p:cNvPr id="6" name="文本框 5"/>
          <p:cNvSpPr txBox="1"/>
          <p:nvPr/>
        </p:nvSpPr>
        <p:spPr>
          <a:xfrm>
            <a:off x="806034" y="5533183"/>
            <a:ext cx="5955476" cy="369332"/>
          </a:xfrm>
          <a:prstGeom prst="rect">
            <a:avLst/>
          </a:prstGeom>
          <a:noFill/>
        </p:spPr>
        <p:txBody>
          <a:bodyPr wrap="none" rtlCol="0" anchor="t">
            <a:spAutoFit/>
          </a:bodyPr>
          <a:lstStyle/>
          <a:p>
            <a:r>
              <a:rPr lang="zh-CN" altLang="en-US" dirty="0">
                <a:sym typeface="+mn-ea"/>
              </a:rPr>
              <a:t>问题列表，点击【派单】按钮，进行分配到部门处理人；</a:t>
            </a:r>
            <a:endParaRPr lang="zh-CN" altLang="en-US" dirty="0"/>
          </a:p>
        </p:txBody>
      </p:sp>
      <p:sp>
        <p:nvSpPr>
          <p:cNvPr id="9" name="文本框 8">
            <a:extLst>
              <a:ext uri="{FF2B5EF4-FFF2-40B4-BE49-F238E27FC236}">
                <a16:creationId xmlns:a16="http://schemas.microsoft.com/office/drawing/2014/main" id="{80897825-B14A-5129-E81B-B0C9A89BC245}"/>
              </a:ext>
            </a:extLst>
          </p:cNvPr>
          <p:cNvSpPr txBox="1"/>
          <p:nvPr/>
        </p:nvSpPr>
        <p:spPr>
          <a:xfrm>
            <a:off x="162485" y="160626"/>
            <a:ext cx="3185487" cy="369332"/>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none" rtlCol="0">
            <a:spAutoFit/>
          </a:bodyPr>
          <a:lstStyle/>
          <a:p>
            <a:r>
              <a:rPr lang="zh-CN" altLang="en-US" dirty="0">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书记校长信箱</a:t>
            </a:r>
            <a:r>
              <a:rPr lang="en-US" altLang="zh-CN" dirty="0">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dirty="0">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部门负责人篇</a:t>
            </a:r>
          </a:p>
        </p:txBody>
      </p:sp>
      <p:pic>
        <p:nvPicPr>
          <p:cNvPr id="11" name="图片 10">
            <a:extLst>
              <a:ext uri="{FF2B5EF4-FFF2-40B4-BE49-F238E27FC236}">
                <a16:creationId xmlns:a16="http://schemas.microsoft.com/office/drawing/2014/main" id="{21753AC6-5B7E-2FB5-8399-9F38B401FE14}"/>
              </a:ext>
            </a:extLst>
          </p:cNvPr>
          <p:cNvPicPr>
            <a:picLocks noChangeAspect="1"/>
          </p:cNvPicPr>
          <p:nvPr/>
        </p:nvPicPr>
        <p:blipFill rotWithShape="1">
          <a:blip r:embed="rId3"/>
          <a:srcRect l="11838"/>
          <a:stretch/>
        </p:blipFill>
        <p:spPr>
          <a:xfrm>
            <a:off x="233725" y="1140151"/>
            <a:ext cx="7328969" cy="4033045"/>
          </a:xfrm>
          <a:prstGeom prst="rect">
            <a:avLst/>
          </a:prstGeom>
        </p:spPr>
      </p:pic>
      <p:pic>
        <p:nvPicPr>
          <p:cNvPr id="13" name="图片 12">
            <a:extLst>
              <a:ext uri="{FF2B5EF4-FFF2-40B4-BE49-F238E27FC236}">
                <a16:creationId xmlns:a16="http://schemas.microsoft.com/office/drawing/2014/main" id="{9FDCC83F-D195-C36B-600D-606014D2B0A4}"/>
              </a:ext>
            </a:extLst>
          </p:cNvPr>
          <p:cNvPicPr>
            <a:picLocks noChangeAspect="1"/>
          </p:cNvPicPr>
          <p:nvPr/>
        </p:nvPicPr>
        <p:blipFill rotWithShape="1">
          <a:blip r:embed="rId4"/>
          <a:srcRect t="4533"/>
          <a:stretch/>
        </p:blipFill>
        <p:spPr>
          <a:xfrm>
            <a:off x="8585710" y="924709"/>
            <a:ext cx="2690438" cy="57077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5" name="直接连接符 114"/>
          <p:cNvCxnSpPr/>
          <p:nvPr/>
        </p:nvCxnSpPr>
        <p:spPr>
          <a:xfrm>
            <a:off x="0" y="635000"/>
            <a:ext cx="4229100" cy="0"/>
          </a:xfrm>
          <a:prstGeom prst="line">
            <a:avLst/>
          </a:prstGeom>
          <a:ln>
            <a:solidFill>
              <a:srgbClr val="E3CAB4"/>
            </a:solidFill>
            <a:tailEnd type="ova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7962900" y="635000"/>
            <a:ext cx="4229100" cy="0"/>
          </a:xfrm>
          <a:prstGeom prst="line">
            <a:avLst/>
          </a:prstGeom>
          <a:ln>
            <a:solidFill>
              <a:srgbClr val="E3CAB4"/>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7" name="文本框 116"/>
          <p:cNvSpPr txBox="1"/>
          <p:nvPr/>
        </p:nvSpPr>
        <p:spPr>
          <a:xfrm>
            <a:off x="3930987" y="345292"/>
            <a:ext cx="4330032" cy="584775"/>
          </a:xfrm>
          <a:prstGeom prst="rect">
            <a:avLst/>
          </a:prstGeom>
          <a:noFill/>
        </p:spPr>
        <p:txBody>
          <a:bodyPr wrap="none" rtlCol="0">
            <a:spAutoFit/>
            <a:scene3d>
              <a:camera prst="orthographicFront"/>
              <a:lightRig rig="threePt" dir="t"/>
            </a:scene3d>
            <a:sp3d contourW="12700"/>
          </a:bodyPr>
          <a:lstStyle/>
          <a:p>
            <a:pPr algn="ctr"/>
            <a:r>
              <a:rPr lang="zh-CN" altLang="en-US" sz="3200" dirty="0">
                <a:latin typeface="字魂58号-创中黑" panose="00000500000000000000" pitchFamily="2" charset="-122"/>
                <a:ea typeface="字魂58号-创中黑" panose="00000500000000000000" pitchFamily="2" charset="-122"/>
                <a:sym typeface="字魂58号-创中黑" panose="00000500000000000000" pitchFamily="2" charset="-122"/>
              </a:rPr>
              <a:t>后台</a:t>
            </a:r>
            <a:r>
              <a:rPr lang="en-US" altLang="zh-CN" sz="3200" dirty="0">
                <a:latin typeface="字魂58号-创中黑" panose="00000500000000000000" pitchFamily="2" charset="-122"/>
                <a:ea typeface="字魂58号-创中黑" panose="00000500000000000000" pitchFamily="2" charset="-122"/>
                <a:sym typeface="字魂58号-创中黑" panose="00000500000000000000" pitchFamily="2" charset="-122"/>
              </a:rPr>
              <a:t>&amp;APP---</a:t>
            </a:r>
            <a:r>
              <a:rPr lang="zh-CN" altLang="en-US" sz="3200" dirty="0">
                <a:latin typeface="字魂58号-创中黑" panose="00000500000000000000" pitchFamily="2" charset="-122"/>
                <a:ea typeface="字魂58号-创中黑" panose="00000500000000000000" pitchFamily="2" charset="-122"/>
                <a:sym typeface="字魂58号-创中黑" panose="00000500000000000000" pitchFamily="2" charset="-122"/>
              </a:rPr>
              <a:t>问题查看</a:t>
            </a:r>
          </a:p>
        </p:txBody>
      </p:sp>
      <p:pic>
        <p:nvPicPr>
          <p:cNvPr id="3" name="图片 2"/>
          <p:cNvPicPr>
            <a:picLocks noChangeAspect="1"/>
          </p:cNvPicPr>
          <p:nvPr/>
        </p:nvPicPr>
        <p:blipFill>
          <a:blip r:embed="rId3"/>
          <a:stretch>
            <a:fillRect/>
          </a:stretch>
        </p:blipFill>
        <p:spPr>
          <a:xfrm>
            <a:off x="489420" y="2005330"/>
            <a:ext cx="6542405" cy="4217670"/>
          </a:xfrm>
          <a:prstGeom prst="rect">
            <a:avLst/>
          </a:prstGeom>
        </p:spPr>
      </p:pic>
      <p:pic>
        <p:nvPicPr>
          <p:cNvPr id="4" name="图片 3"/>
          <p:cNvPicPr>
            <a:picLocks noChangeAspect="1"/>
          </p:cNvPicPr>
          <p:nvPr/>
        </p:nvPicPr>
        <p:blipFill>
          <a:blip r:embed="rId4"/>
          <a:stretch>
            <a:fillRect/>
          </a:stretch>
        </p:blipFill>
        <p:spPr>
          <a:xfrm>
            <a:off x="489420" y="738026"/>
            <a:ext cx="3357245" cy="1195705"/>
          </a:xfrm>
          <a:prstGeom prst="rect">
            <a:avLst/>
          </a:prstGeom>
        </p:spPr>
      </p:pic>
      <p:cxnSp>
        <p:nvCxnSpPr>
          <p:cNvPr id="5" name="直接箭头连接符 4"/>
          <p:cNvCxnSpPr>
            <a:cxnSpLocks/>
            <a:stCxn id="4" idx="2"/>
          </p:cNvCxnSpPr>
          <p:nvPr/>
        </p:nvCxnSpPr>
        <p:spPr>
          <a:xfrm>
            <a:off x="2168043" y="1933731"/>
            <a:ext cx="825285" cy="902939"/>
          </a:xfrm>
          <a:prstGeom prst="straightConnector1">
            <a:avLst/>
          </a:prstGeom>
          <a:ln>
            <a:tailEnd type="arrow" w="med" len="med"/>
          </a:ln>
        </p:spPr>
        <p:style>
          <a:lnRef idx="1">
            <a:schemeClr val="accent2"/>
          </a:lnRef>
          <a:fillRef idx="0">
            <a:schemeClr val="accent2"/>
          </a:fillRef>
          <a:effectRef idx="0">
            <a:schemeClr val="accent2"/>
          </a:effectRef>
          <a:fontRef idx="minor">
            <a:schemeClr val="tx1"/>
          </a:fontRef>
        </p:style>
      </p:cxnSp>
      <p:sp>
        <p:nvSpPr>
          <p:cNvPr id="6" name="文本框 5"/>
          <p:cNvSpPr txBox="1"/>
          <p:nvPr/>
        </p:nvSpPr>
        <p:spPr>
          <a:xfrm>
            <a:off x="304460" y="6328042"/>
            <a:ext cx="7310073" cy="369332"/>
          </a:xfrm>
          <a:prstGeom prst="rect">
            <a:avLst/>
          </a:prstGeom>
          <a:noFill/>
        </p:spPr>
        <p:txBody>
          <a:bodyPr wrap="square" rtlCol="0">
            <a:spAutoFit/>
          </a:bodyPr>
          <a:lstStyle/>
          <a:p>
            <a:r>
              <a:rPr lang="zh-CN" altLang="en-US" dirty="0">
                <a:latin typeface="华文楷体" panose="02010600040101010101" pitchFamily="2" charset="-122"/>
                <a:ea typeface="华文楷体" panose="02010600040101010101" pitchFamily="2" charset="-122"/>
              </a:rPr>
              <a:t>点击问题列表中的【查看详情】，可以看到详细的问题处理细节</a:t>
            </a:r>
          </a:p>
        </p:txBody>
      </p:sp>
      <p:sp>
        <p:nvSpPr>
          <p:cNvPr id="11" name="文本框 10">
            <a:extLst>
              <a:ext uri="{FF2B5EF4-FFF2-40B4-BE49-F238E27FC236}">
                <a16:creationId xmlns:a16="http://schemas.microsoft.com/office/drawing/2014/main" id="{C7803635-A78B-59C7-6153-C6AB76734956}"/>
              </a:ext>
            </a:extLst>
          </p:cNvPr>
          <p:cNvSpPr txBox="1"/>
          <p:nvPr/>
        </p:nvSpPr>
        <p:spPr>
          <a:xfrm>
            <a:off x="162485" y="160626"/>
            <a:ext cx="3185487" cy="369332"/>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none" rtlCol="0">
            <a:spAutoFit/>
          </a:bodyPr>
          <a:lstStyle/>
          <a:p>
            <a:r>
              <a:rPr lang="zh-CN" altLang="en-US" dirty="0">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书记校长信箱</a:t>
            </a:r>
            <a:r>
              <a:rPr lang="en-US" altLang="zh-CN" dirty="0">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dirty="0">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部门负责人篇</a:t>
            </a:r>
          </a:p>
        </p:txBody>
      </p:sp>
      <p:pic>
        <p:nvPicPr>
          <p:cNvPr id="9" name="图片 8">
            <a:extLst>
              <a:ext uri="{FF2B5EF4-FFF2-40B4-BE49-F238E27FC236}">
                <a16:creationId xmlns:a16="http://schemas.microsoft.com/office/drawing/2014/main" id="{1E0E852A-EE8E-A5F0-55F3-EBA6AC712E13}"/>
              </a:ext>
            </a:extLst>
          </p:cNvPr>
          <p:cNvPicPr>
            <a:picLocks noChangeAspect="1"/>
          </p:cNvPicPr>
          <p:nvPr/>
        </p:nvPicPr>
        <p:blipFill rotWithShape="1">
          <a:blip r:embed="rId5"/>
          <a:srcRect t="4560"/>
          <a:stretch/>
        </p:blipFill>
        <p:spPr>
          <a:xfrm>
            <a:off x="7742336" y="1007309"/>
            <a:ext cx="2617475" cy="5553150"/>
          </a:xfrm>
          <a:prstGeom prst="rect">
            <a:avLst/>
          </a:prstGeom>
        </p:spPr>
      </p:pic>
      <p:pic>
        <p:nvPicPr>
          <p:cNvPr id="12" name="图片 11">
            <a:extLst>
              <a:ext uri="{FF2B5EF4-FFF2-40B4-BE49-F238E27FC236}">
                <a16:creationId xmlns:a16="http://schemas.microsoft.com/office/drawing/2014/main" id="{3BCDB99E-ED9A-BB6D-3F0C-2B169EEFC33B}"/>
              </a:ext>
            </a:extLst>
          </p:cNvPr>
          <p:cNvPicPr>
            <a:picLocks noChangeAspect="1"/>
          </p:cNvPicPr>
          <p:nvPr/>
        </p:nvPicPr>
        <p:blipFill rotWithShape="1">
          <a:blip r:embed="rId6"/>
          <a:srcRect t="4350"/>
          <a:stretch/>
        </p:blipFill>
        <p:spPr>
          <a:xfrm>
            <a:off x="9191279" y="2043953"/>
            <a:ext cx="2035930" cy="43275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6" name="直接箭头连接符 15">
            <a:extLst>
              <a:ext uri="{FF2B5EF4-FFF2-40B4-BE49-F238E27FC236}">
                <a16:creationId xmlns:a16="http://schemas.microsoft.com/office/drawing/2014/main" id="{3B84680A-73D4-B02E-8EA4-5327CDA03EB0}"/>
              </a:ext>
            </a:extLst>
          </p:cNvPr>
          <p:cNvCxnSpPr>
            <a:cxnSpLocks/>
          </p:cNvCxnSpPr>
          <p:nvPr/>
        </p:nvCxnSpPr>
        <p:spPr>
          <a:xfrm>
            <a:off x="8778636" y="1671645"/>
            <a:ext cx="1298814" cy="509223"/>
          </a:xfrm>
          <a:prstGeom prst="straightConnector1">
            <a:avLst/>
          </a:prstGeom>
          <a:ln>
            <a:tailEnd type="arrow" w="med" len="med"/>
          </a:ln>
        </p:spPr>
        <p:style>
          <a:lnRef idx="1">
            <a:schemeClr val="accent2"/>
          </a:lnRef>
          <a:fillRef idx="0">
            <a:schemeClr val="accent2"/>
          </a:fillRef>
          <a:effectRef idx="0">
            <a:schemeClr val="accent2"/>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直接连接符 42"/>
          <p:cNvCxnSpPr/>
          <p:nvPr/>
        </p:nvCxnSpPr>
        <p:spPr>
          <a:xfrm>
            <a:off x="0" y="635000"/>
            <a:ext cx="4229100" cy="0"/>
          </a:xfrm>
          <a:prstGeom prst="line">
            <a:avLst/>
          </a:prstGeom>
          <a:ln>
            <a:solidFill>
              <a:srgbClr val="E3CAB4"/>
            </a:solidFill>
            <a:tailEnd type="ova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7962900" y="637540"/>
            <a:ext cx="4229100" cy="0"/>
          </a:xfrm>
          <a:prstGeom prst="line">
            <a:avLst/>
          </a:prstGeom>
          <a:ln>
            <a:solidFill>
              <a:srgbClr val="E3CAB4"/>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5" name="文本框 44"/>
          <p:cNvSpPr txBox="1"/>
          <p:nvPr/>
        </p:nvSpPr>
        <p:spPr>
          <a:xfrm>
            <a:off x="4480563" y="345292"/>
            <a:ext cx="3230880" cy="583565"/>
          </a:xfrm>
          <a:prstGeom prst="rect">
            <a:avLst/>
          </a:prstGeom>
          <a:noFill/>
        </p:spPr>
        <p:txBody>
          <a:bodyPr wrap="none" rtlCol="0">
            <a:spAutoFit/>
            <a:scene3d>
              <a:camera prst="orthographicFront"/>
              <a:lightRig rig="threePt" dir="t"/>
            </a:scene3d>
            <a:sp3d contourW="12700"/>
          </a:bodyPr>
          <a:lstStyle/>
          <a:p>
            <a:pPr algn="ctr"/>
            <a:r>
              <a:rPr lang="zh-CN" altLang="en-US" sz="3200" dirty="0">
                <a:latin typeface="字魂58号-创中黑" panose="00000500000000000000" pitchFamily="2" charset="-122"/>
                <a:ea typeface="字魂58号-创中黑" panose="00000500000000000000" pitchFamily="2" charset="-122"/>
                <a:sym typeface="字魂58号-创中黑" panose="00000500000000000000" pitchFamily="2" charset="-122"/>
              </a:rPr>
              <a:t>后台</a:t>
            </a:r>
            <a:r>
              <a:rPr lang="en-US" altLang="zh-CN" sz="3200" dirty="0">
                <a:latin typeface="字魂58号-创中黑" panose="00000500000000000000" pitchFamily="2" charset="-122"/>
                <a:ea typeface="字魂58号-创中黑" panose="00000500000000000000" pitchFamily="2" charset="-122"/>
                <a:sym typeface="字魂58号-创中黑" panose="00000500000000000000" pitchFamily="2" charset="-122"/>
              </a:rPr>
              <a:t>---</a:t>
            </a:r>
            <a:r>
              <a:rPr lang="zh-CN" altLang="en-US" sz="3200" dirty="0">
                <a:latin typeface="字魂58号-创中黑" panose="00000500000000000000" pitchFamily="2" charset="-122"/>
                <a:ea typeface="字魂58号-创中黑" panose="00000500000000000000" pitchFamily="2" charset="-122"/>
                <a:sym typeface="字魂58号-创中黑" panose="00000500000000000000" pitchFamily="2" charset="-122"/>
              </a:rPr>
              <a:t>问题处理</a:t>
            </a:r>
          </a:p>
        </p:txBody>
      </p:sp>
      <p:pic>
        <p:nvPicPr>
          <p:cNvPr id="2" name="图片 1"/>
          <p:cNvPicPr>
            <a:picLocks noChangeAspect="1"/>
          </p:cNvPicPr>
          <p:nvPr/>
        </p:nvPicPr>
        <p:blipFill>
          <a:blip r:embed="rId3"/>
          <a:stretch>
            <a:fillRect/>
          </a:stretch>
        </p:blipFill>
        <p:spPr>
          <a:xfrm>
            <a:off x="5041744" y="1401713"/>
            <a:ext cx="6138844" cy="4128696"/>
          </a:xfrm>
          <a:prstGeom prst="rect">
            <a:avLst/>
          </a:prstGeom>
        </p:spPr>
      </p:pic>
      <p:pic>
        <p:nvPicPr>
          <p:cNvPr id="4" name="图片 3"/>
          <p:cNvPicPr>
            <a:picLocks noChangeAspect="1"/>
          </p:cNvPicPr>
          <p:nvPr/>
        </p:nvPicPr>
        <p:blipFill>
          <a:blip r:embed="rId4"/>
          <a:stretch>
            <a:fillRect/>
          </a:stretch>
        </p:blipFill>
        <p:spPr>
          <a:xfrm>
            <a:off x="814517" y="1335275"/>
            <a:ext cx="2616835" cy="1544320"/>
          </a:xfrm>
          <a:prstGeom prst="rect">
            <a:avLst/>
          </a:prstGeom>
        </p:spPr>
      </p:pic>
      <p:sp>
        <p:nvSpPr>
          <p:cNvPr id="7" name="文本框 6"/>
          <p:cNvSpPr txBox="1"/>
          <p:nvPr/>
        </p:nvSpPr>
        <p:spPr>
          <a:xfrm>
            <a:off x="321725" y="3624068"/>
            <a:ext cx="4116070" cy="1476375"/>
          </a:xfrm>
          <a:prstGeom prst="rect">
            <a:avLst/>
          </a:prstGeom>
          <a:noFill/>
        </p:spPr>
        <p:txBody>
          <a:bodyPr wrap="square" rtlCol="0">
            <a:spAutoFit/>
          </a:bodyPr>
          <a:lstStyle/>
          <a:p>
            <a:r>
              <a:rPr lang="zh-CN" altLang="en-US" dirty="0">
                <a:latin typeface="华文楷体" panose="02010600040101010101" pitchFamily="2" charset="-122"/>
                <a:ea typeface="华文楷体" panose="02010600040101010101" pitchFamily="2" charset="-122"/>
              </a:rPr>
              <a:t>点击列表中的【处理按钮】，弹出右图所示的处理页面；</a:t>
            </a:r>
          </a:p>
          <a:p>
            <a:r>
              <a:rPr lang="zh-CN" altLang="en-US" dirty="0">
                <a:latin typeface="华文楷体" panose="02010600040101010101" pitchFamily="2" charset="-122"/>
                <a:ea typeface="华文楷体" panose="02010600040101010101" pitchFamily="2" charset="-122"/>
              </a:rPr>
              <a:t>文字回复对方的问题，无字数显示；</a:t>
            </a:r>
          </a:p>
          <a:p>
            <a:r>
              <a:rPr lang="zh-CN" altLang="en-US" dirty="0">
                <a:latin typeface="华文楷体" panose="02010600040101010101" pitchFamily="2" charset="-122"/>
                <a:ea typeface="华文楷体" panose="02010600040101010101" pitchFamily="2" charset="-122"/>
              </a:rPr>
              <a:t>可上传四张图片格式的内容；</a:t>
            </a:r>
          </a:p>
          <a:p>
            <a:r>
              <a:rPr lang="zh-CN" altLang="en-US" dirty="0">
                <a:latin typeface="华文楷体" panose="02010600040101010101" pitchFamily="2" charset="-122"/>
                <a:ea typeface="华文楷体" panose="02010600040101010101" pitchFamily="2" charset="-122"/>
              </a:rPr>
              <a:t>点击【确定】，该问题确定被处理；</a:t>
            </a:r>
          </a:p>
        </p:txBody>
      </p:sp>
      <p:sp>
        <p:nvSpPr>
          <p:cNvPr id="8" name="文本框 7">
            <a:extLst>
              <a:ext uri="{FF2B5EF4-FFF2-40B4-BE49-F238E27FC236}">
                <a16:creationId xmlns:a16="http://schemas.microsoft.com/office/drawing/2014/main" id="{D7B8833B-0B8A-01FE-C8FA-D790C47DCF4F}"/>
              </a:ext>
            </a:extLst>
          </p:cNvPr>
          <p:cNvSpPr txBox="1"/>
          <p:nvPr/>
        </p:nvSpPr>
        <p:spPr>
          <a:xfrm>
            <a:off x="162485" y="160626"/>
            <a:ext cx="3185487" cy="369332"/>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none" rtlCol="0">
            <a:spAutoFit/>
          </a:bodyPr>
          <a:lstStyle/>
          <a:p>
            <a:r>
              <a:rPr lang="zh-CN" altLang="en-US" dirty="0">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书记校长信箱</a:t>
            </a:r>
            <a:r>
              <a:rPr lang="en-US" altLang="zh-CN" dirty="0">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dirty="0">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部门负责人篇</a:t>
            </a:r>
          </a:p>
        </p:txBody>
      </p:sp>
      <p:cxnSp>
        <p:nvCxnSpPr>
          <p:cNvPr id="5" name="直接箭头连接符 4">
            <a:extLst>
              <a:ext uri="{FF2B5EF4-FFF2-40B4-BE49-F238E27FC236}">
                <a16:creationId xmlns:a16="http://schemas.microsoft.com/office/drawing/2014/main" id="{53CC3011-5BB1-D1E8-680F-18995A842E24}"/>
              </a:ext>
            </a:extLst>
          </p:cNvPr>
          <p:cNvCxnSpPr>
            <a:stCxn id="4" idx="3"/>
          </p:cNvCxnSpPr>
          <p:nvPr/>
        </p:nvCxnSpPr>
        <p:spPr>
          <a:xfrm>
            <a:off x="3431352" y="2107435"/>
            <a:ext cx="2050158" cy="17123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直接连接符 42"/>
          <p:cNvCxnSpPr/>
          <p:nvPr/>
        </p:nvCxnSpPr>
        <p:spPr>
          <a:xfrm>
            <a:off x="0" y="635000"/>
            <a:ext cx="4229100" cy="0"/>
          </a:xfrm>
          <a:prstGeom prst="line">
            <a:avLst/>
          </a:prstGeom>
          <a:ln>
            <a:solidFill>
              <a:srgbClr val="E3CAB4"/>
            </a:solidFill>
            <a:tailEnd type="ova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7962900" y="637540"/>
            <a:ext cx="4229100" cy="0"/>
          </a:xfrm>
          <a:prstGeom prst="line">
            <a:avLst/>
          </a:prstGeom>
          <a:ln>
            <a:solidFill>
              <a:srgbClr val="E3CAB4"/>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5" name="文本框 44"/>
          <p:cNvSpPr txBox="1"/>
          <p:nvPr/>
        </p:nvSpPr>
        <p:spPr>
          <a:xfrm>
            <a:off x="4520090" y="345292"/>
            <a:ext cx="3151825" cy="584775"/>
          </a:xfrm>
          <a:prstGeom prst="rect">
            <a:avLst/>
          </a:prstGeom>
          <a:noFill/>
        </p:spPr>
        <p:txBody>
          <a:bodyPr wrap="none" rtlCol="0">
            <a:spAutoFit/>
            <a:scene3d>
              <a:camera prst="orthographicFront"/>
              <a:lightRig rig="threePt" dir="t"/>
            </a:scene3d>
            <a:sp3d contourW="12700"/>
          </a:bodyPr>
          <a:lstStyle/>
          <a:p>
            <a:pPr algn="ctr"/>
            <a:r>
              <a:rPr lang="en-US" altLang="zh-CN" sz="3200" dirty="0">
                <a:latin typeface="字魂58号-创中黑" panose="00000500000000000000" pitchFamily="2" charset="-122"/>
                <a:ea typeface="字魂58号-创中黑" panose="00000500000000000000" pitchFamily="2" charset="-122"/>
                <a:sym typeface="字魂58号-创中黑" panose="00000500000000000000" pitchFamily="2" charset="-122"/>
              </a:rPr>
              <a:t>APP---</a:t>
            </a:r>
            <a:r>
              <a:rPr lang="zh-CN" altLang="en-US" sz="3200" dirty="0">
                <a:latin typeface="字魂58号-创中黑" panose="00000500000000000000" pitchFamily="2" charset="-122"/>
                <a:ea typeface="字魂58号-创中黑" panose="00000500000000000000" pitchFamily="2" charset="-122"/>
                <a:sym typeface="字魂58号-创中黑" panose="00000500000000000000" pitchFamily="2" charset="-122"/>
              </a:rPr>
              <a:t>问题处理</a:t>
            </a:r>
          </a:p>
        </p:txBody>
      </p:sp>
      <p:sp>
        <p:nvSpPr>
          <p:cNvPr id="7" name="文本框 6"/>
          <p:cNvSpPr txBox="1"/>
          <p:nvPr/>
        </p:nvSpPr>
        <p:spPr>
          <a:xfrm>
            <a:off x="7128382" y="2817245"/>
            <a:ext cx="4116070" cy="1200329"/>
          </a:xfrm>
          <a:prstGeom prst="rect">
            <a:avLst/>
          </a:prstGeom>
          <a:noFill/>
        </p:spPr>
        <p:txBody>
          <a:bodyPr wrap="square" rtlCol="0">
            <a:spAutoFit/>
          </a:bodyPr>
          <a:lstStyle/>
          <a:p>
            <a:r>
              <a:rPr lang="zh-CN" altLang="en-US" dirty="0">
                <a:latin typeface="华文楷体" panose="02010600040101010101" pitchFamily="2" charset="-122"/>
                <a:ea typeface="华文楷体" panose="02010600040101010101" pitchFamily="2" charset="-122"/>
              </a:rPr>
              <a:t>【去处理按钮】，弹出右图所示的处理页面；</a:t>
            </a:r>
          </a:p>
          <a:p>
            <a:r>
              <a:rPr lang="zh-CN" altLang="en-US" dirty="0">
                <a:latin typeface="华文楷体" panose="02010600040101010101" pitchFamily="2" charset="-122"/>
                <a:ea typeface="华文楷体" panose="02010600040101010101" pitchFamily="2" charset="-122"/>
              </a:rPr>
              <a:t>文字回复对方的问题，无字数显示；</a:t>
            </a:r>
          </a:p>
          <a:p>
            <a:r>
              <a:rPr lang="zh-CN" altLang="en-US" dirty="0">
                <a:latin typeface="华文楷体" panose="02010600040101010101" pitchFamily="2" charset="-122"/>
                <a:ea typeface="华文楷体" panose="02010600040101010101" pitchFamily="2" charset="-122"/>
              </a:rPr>
              <a:t>点击【发送】，该问题确定被处理；</a:t>
            </a:r>
          </a:p>
        </p:txBody>
      </p:sp>
      <p:sp>
        <p:nvSpPr>
          <p:cNvPr id="8" name="文本框 7">
            <a:extLst>
              <a:ext uri="{FF2B5EF4-FFF2-40B4-BE49-F238E27FC236}">
                <a16:creationId xmlns:a16="http://schemas.microsoft.com/office/drawing/2014/main" id="{D7B8833B-0B8A-01FE-C8FA-D790C47DCF4F}"/>
              </a:ext>
            </a:extLst>
          </p:cNvPr>
          <p:cNvSpPr txBox="1"/>
          <p:nvPr/>
        </p:nvSpPr>
        <p:spPr>
          <a:xfrm>
            <a:off x="162485" y="160626"/>
            <a:ext cx="3185487" cy="369332"/>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none" rtlCol="0">
            <a:spAutoFit/>
          </a:bodyPr>
          <a:lstStyle/>
          <a:p>
            <a:r>
              <a:rPr lang="zh-CN" altLang="en-US" dirty="0">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书记校长信箱</a:t>
            </a:r>
            <a:r>
              <a:rPr lang="en-US" altLang="zh-CN" dirty="0">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dirty="0">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部门负责人篇</a:t>
            </a:r>
          </a:p>
        </p:txBody>
      </p:sp>
      <p:pic>
        <p:nvPicPr>
          <p:cNvPr id="6" name="图片 5">
            <a:extLst>
              <a:ext uri="{FF2B5EF4-FFF2-40B4-BE49-F238E27FC236}">
                <a16:creationId xmlns:a16="http://schemas.microsoft.com/office/drawing/2014/main" id="{81D0E83C-94EB-A367-8ACC-EF87449DF41E}"/>
              </a:ext>
            </a:extLst>
          </p:cNvPr>
          <p:cNvPicPr>
            <a:picLocks noChangeAspect="1"/>
          </p:cNvPicPr>
          <p:nvPr/>
        </p:nvPicPr>
        <p:blipFill rotWithShape="1">
          <a:blip r:embed="rId3"/>
          <a:srcRect t="4295"/>
          <a:stretch/>
        </p:blipFill>
        <p:spPr>
          <a:xfrm>
            <a:off x="1283483" y="1196564"/>
            <a:ext cx="2487703" cy="5290806"/>
          </a:xfrm>
          <a:prstGeom prst="rect">
            <a:avLst/>
          </a:prstGeom>
        </p:spPr>
      </p:pic>
      <p:pic>
        <p:nvPicPr>
          <p:cNvPr id="10" name="图片 9">
            <a:extLst>
              <a:ext uri="{FF2B5EF4-FFF2-40B4-BE49-F238E27FC236}">
                <a16:creationId xmlns:a16="http://schemas.microsoft.com/office/drawing/2014/main" id="{DB9E5F19-77C2-D922-3F96-EBC5C590B54F}"/>
              </a:ext>
            </a:extLst>
          </p:cNvPr>
          <p:cNvPicPr>
            <a:picLocks noChangeAspect="1"/>
          </p:cNvPicPr>
          <p:nvPr/>
        </p:nvPicPr>
        <p:blipFill rotWithShape="1">
          <a:blip r:embed="rId4"/>
          <a:srcRect t="4278"/>
          <a:stretch/>
        </p:blipFill>
        <p:spPr>
          <a:xfrm>
            <a:off x="3958529" y="1196564"/>
            <a:ext cx="2487270" cy="5290806"/>
          </a:xfrm>
          <a:prstGeom prst="rect">
            <a:avLst/>
          </a:prstGeom>
        </p:spPr>
      </p:pic>
    </p:spTree>
    <p:extLst>
      <p:ext uri="{BB962C8B-B14F-4D97-AF65-F5344CB8AC3E}">
        <p14:creationId xmlns:p14="http://schemas.microsoft.com/office/powerpoint/2010/main" val="1814730838"/>
      </p:ext>
    </p:extLst>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等腰三角形 12"/>
          <p:cNvSpPr/>
          <p:nvPr/>
        </p:nvSpPr>
        <p:spPr>
          <a:xfrm rot="16200000" flipV="1">
            <a:off x="-1099284" y="1444859"/>
            <a:ext cx="6166851" cy="3968283"/>
          </a:xfrm>
          <a:prstGeom prst="triangle">
            <a:avLst/>
          </a:prstGeom>
          <a:solidFill>
            <a:srgbClr val="E3CA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prstClr val="white"/>
              </a:solidFill>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cxnSp>
        <p:nvCxnSpPr>
          <p:cNvPr id="14" name="直接连接符 13"/>
          <p:cNvCxnSpPr/>
          <p:nvPr/>
        </p:nvCxnSpPr>
        <p:spPr>
          <a:xfrm flipH="1">
            <a:off x="9535887" y="-1743"/>
            <a:ext cx="2656115" cy="220282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等腰三角形 14"/>
          <p:cNvSpPr/>
          <p:nvPr/>
        </p:nvSpPr>
        <p:spPr>
          <a:xfrm rot="16200000" flipV="1">
            <a:off x="3899720" y="2151953"/>
            <a:ext cx="1015660" cy="653564"/>
          </a:xfrm>
          <a:prstGeom prst="triangle">
            <a:avLst/>
          </a:prstGeom>
          <a:solidFill>
            <a:srgbClr val="E3CA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prstClr val="white"/>
              </a:solidFill>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cxnSp>
        <p:nvCxnSpPr>
          <p:cNvPr id="16" name="直接连接符 15"/>
          <p:cNvCxnSpPr/>
          <p:nvPr/>
        </p:nvCxnSpPr>
        <p:spPr>
          <a:xfrm flipH="1">
            <a:off x="3578217" y="4767072"/>
            <a:ext cx="1156115" cy="95881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4840859" y="1970901"/>
            <a:ext cx="3183179" cy="1015663"/>
          </a:xfrm>
          <a:prstGeom prst="rect">
            <a:avLst/>
          </a:prstGeom>
          <a:noFill/>
        </p:spPr>
        <p:txBody>
          <a:bodyPr wrap="none" rtlCol="0">
            <a:spAutoFit/>
            <a:scene3d>
              <a:camera prst="orthographicFront"/>
              <a:lightRig rig="threePt" dir="t"/>
            </a:scene3d>
            <a:sp3d contourW="12700"/>
          </a:bodyPr>
          <a:lstStyle/>
          <a:p>
            <a:r>
              <a:rPr lang="en-US" altLang="zh-CN" sz="6000" dirty="0">
                <a:solidFill>
                  <a:schemeClr val="tx1">
                    <a:lumMod val="75000"/>
                    <a:lumOff val="25000"/>
                  </a:schemeClr>
                </a:solidFill>
                <a:latin typeface="字魂58号-创中黑" panose="00000500000000000000" pitchFamily="2" charset="-122"/>
                <a:ea typeface="字魂58号-创中黑" panose="00000500000000000000" pitchFamily="2" charset="-122"/>
                <a:sym typeface="字魂58号-创中黑" panose="00000500000000000000" pitchFamily="2" charset="-122"/>
              </a:rPr>
              <a:t>PART 03</a:t>
            </a:r>
            <a:endParaRPr lang="zh-CN" altLang="en-US" sz="6000" dirty="0">
              <a:solidFill>
                <a:schemeClr val="tx1">
                  <a:lumMod val="75000"/>
                  <a:lumOff val="25000"/>
                </a:schemeClr>
              </a:solidFill>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sp>
        <p:nvSpPr>
          <p:cNvPr id="18" name="文本框 17"/>
          <p:cNvSpPr txBox="1"/>
          <p:nvPr/>
        </p:nvSpPr>
        <p:spPr>
          <a:xfrm>
            <a:off x="4977745" y="3038719"/>
            <a:ext cx="2236510" cy="707886"/>
          </a:xfrm>
          <a:prstGeom prst="rect">
            <a:avLst/>
          </a:prstGeom>
          <a:noFill/>
        </p:spPr>
        <p:txBody>
          <a:bodyPr wrap="none" rtlCol="0">
            <a:spAutoFit/>
            <a:scene3d>
              <a:camera prst="orthographicFront"/>
              <a:lightRig rig="threePt" dir="t"/>
            </a:scene3d>
            <a:sp3d contourW="12700"/>
          </a:bodyPr>
          <a:lstStyle/>
          <a:p>
            <a:r>
              <a:rPr lang="zh-CN" altLang="en-US" sz="4000" dirty="0">
                <a:solidFill>
                  <a:schemeClr val="tx1">
                    <a:lumMod val="75000"/>
                    <a:lumOff val="25000"/>
                  </a:schemeClr>
                </a:solidFill>
                <a:latin typeface="字魂58号-创中黑" panose="00000500000000000000" pitchFamily="2" charset="-122"/>
                <a:ea typeface="字魂58号-创中黑" panose="00000500000000000000" pitchFamily="2" charset="-122"/>
                <a:sym typeface="字魂58号-创中黑" panose="00000500000000000000" pitchFamily="2" charset="-122"/>
              </a:rPr>
              <a:t>处理人篇</a:t>
            </a:r>
          </a:p>
        </p:txBody>
      </p:sp>
      <p:sp>
        <p:nvSpPr>
          <p:cNvPr id="20" name="任意多边形 19"/>
          <p:cNvSpPr/>
          <p:nvPr/>
        </p:nvSpPr>
        <p:spPr>
          <a:xfrm>
            <a:off x="10445469" y="5500915"/>
            <a:ext cx="1746531" cy="1357087"/>
          </a:xfrm>
          <a:custGeom>
            <a:avLst/>
            <a:gdLst>
              <a:gd name="connsiteX0" fmla="*/ 1319464 w 1319464"/>
              <a:gd name="connsiteY0" fmla="*/ 0 h 1025247"/>
              <a:gd name="connsiteX1" fmla="*/ 1319464 w 1319464"/>
              <a:gd name="connsiteY1" fmla="*/ 1025247 h 1025247"/>
              <a:gd name="connsiteX2" fmla="*/ 0 w 1319464"/>
              <a:gd name="connsiteY2" fmla="*/ 1025247 h 1025247"/>
            </a:gdLst>
            <a:ahLst/>
            <a:cxnLst>
              <a:cxn ang="0">
                <a:pos x="connsiteX0" y="connsiteY0"/>
              </a:cxn>
              <a:cxn ang="0">
                <a:pos x="connsiteX1" y="connsiteY1"/>
              </a:cxn>
              <a:cxn ang="0">
                <a:pos x="connsiteX2" y="connsiteY2"/>
              </a:cxn>
            </a:cxnLst>
            <a:rect l="l" t="t" r="r" b="b"/>
            <a:pathLst>
              <a:path w="1319464" h="1025247">
                <a:moveTo>
                  <a:pt x="1319464" y="0"/>
                </a:moveTo>
                <a:lnTo>
                  <a:pt x="1319464" y="1025247"/>
                </a:lnTo>
                <a:lnTo>
                  <a:pt x="0" y="1025247"/>
                </a:lnTo>
                <a:close/>
              </a:path>
            </a:pathLst>
          </a:custGeom>
          <a:solidFill>
            <a:srgbClr val="E3CA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cxnSp>
        <p:nvCxnSpPr>
          <p:cNvPr id="21" name="直接连接符 20"/>
          <p:cNvCxnSpPr/>
          <p:nvPr/>
        </p:nvCxnSpPr>
        <p:spPr>
          <a:xfrm flipH="1">
            <a:off x="9727812" y="6378595"/>
            <a:ext cx="578056" cy="4794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4565863"/>
      </p:ext>
    </p:extLst>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直接连接符 42"/>
          <p:cNvCxnSpPr/>
          <p:nvPr/>
        </p:nvCxnSpPr>
        <p:spPr>
          <a:xfrm>
            <a:off x="0" y="635000"/>
            <a:ext cx="4229100" cy="0"/>
          </a:xfrm>
          <a:prstGeom prst="line">
            <a:avLst/>
          </a:prstGeom>
          <a:ln>
            <a:solidFill>
              <a:srgbClr val="E3CAB4"/>
            </a:solidFill>
            <a:tailEnd type="ova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7962900" y="637540"/>
            <a:ext cx="4229100" cy="0"/>
          </a:xfrm>
          <a:prstGeom prst="line">
            <a:avLst/>
          </a:prstGeom>
          <a:ln>
            <a:solidFill>
              <a:srgbClr val="E3CAB4"/>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5" name="文本框 44"/>
          <p:cNvSpPr txBox="1"/>
          <p:nvPr/>
        </p:nvSpPr>
        <p:spPr>
          <a:xfrm>
            <a:off x="4480563" y="345292"/>
            <a:ext cx="3230880" cy="583565"/>
          </a:xfrm>
          <a:prstGeom prst="rect">
            <a:avLst/>
          </a:prstGeom>
          <a:noFill/>
        </p:spPr>
        <p:txBody>
          <a:bodyPr wrap="none" rtlCol="0">
            <a:spAutoFit/>
            <a:scene3d>
              <a:camera prst="orthographicFront"/>
              <a:lightRig rig="threePt" dir="t"/>
            </a:scene3d>
            <a:sp3d contourW="12700"/>
          </a:bodyPr>
          <a:lstStyle/>
          <a:p>
            <a:pPr algn="ctr"/>
            <a:r>
              <a:rPr lang="zh-CN" altLang="en-US" sz="3200" dirty="0">
                <a:latin typeface="字魂58号-创中黑" panose="00000500000000000000" pitchFamily="2" charset="-122"/>
                <a:ea typeface="字魂58号-创中黑" panose="00000500000000000000" pitchFamily="2" charset="-122"/>
                <a:sym typeface="字魂58号-创中黑" panose="00000500000000000000" pitchFamily="2" charset="-122"/>
              </a:rPr>
              <a:t>后台</a:t>
            </a:r>
            <a:r>
              <a:rPr lang="en-US" altLang="zh-CN" sz="3200" dirty="0">
                <a:latin typeface="字魂58号-创中黑" panose="00000500000000000000" pitchFamily="2" charset="-122"/>
                <a:ea typeface="字魂58号-创中黑" panose="00000500000000000000" pitchFamily="2" charset="-122"/>
                <a:sym typeface="字魂58号-创中黑" panose="00000500000000000000" pitchFamily="2" charset="-122"/>
              </a:rPr>
              <a:t>---</a:t>
            </a:r>
            <a:r>
              <a:rPr lang="zh-CN" altLang="en-US" sz="3200" dirty="0">
                <a:latin typeface="字魂58号-创中黑" panose="00000500000000000000" pitchFamily="2" charset="-122"/>
                <a:ea typeface="字魂58号-创中黑" panose="00000500000000000000" pitchFamily="2" charset="-122"/>
                <a:sym typeface="字魂58号-创中黑" panose="00000500000000000000" pitchFamily="2" charset="-122"/>
              </a:rPr>
              <a:t>问题处理</a:t>
            </a:r>
          </a:p>
        </p:txBody>
      </p:sp>
      <p:pic>
        <p:nvPicPr>
          <p:cNvPr id="2" name="图片 1"/>
          <p:cNvPicPr>
            <a:picLocks noChangeAspect="1"/>
          </p:cNvPicPr>
          <p:nvPr/>
        </p:nvPicPr>
        <p:blipFill>
          <a:blip r:embed="rId3"/>
          <a:stretch>
            <a:fillRect/>
          </a:stretch>
        </p:blipFill>
        <p:spPr>
          <a:xfrm>
            <a:off x="5196205" y="1196340"/>
            <a:ext cx="6149340" cy="4135755"/>
          </a:xfrm>
          <a:prstGeom prst="rect">
            <a:avLst/>
          </a:prstGeom>
        </p:spPr>
      </p:pic>
      <p:pic>
        <p:nvPicPr>
          <p:cNvPr id="4" name="图片 3"/>
          <p:cNvPicPr>
            <a:picLocks noChangeAspect="1"/>
          </p:cNvPicPr>
          <p:nvPr/>
        </p:nvPicPr>
        <p:blipFill>
          <a:blip r:embed="rId4"/>
          <a:stretch>
            <a:fillRect/>
          </a:stretch>
        </p:blipFill>
        <p:spPr>
          <a:xfrm>
            <a:off x="539750" y="1196340"/>
            <a:ext cx="2616835" cy="1544320"/>
          </a:xfrm>
          <a:prstGeom prst="rect">
            <a:avLst/>
          </a:prstGeom>
        </p:spPr>
      </p:pic>
      <p:sp>
        <p:nvSpPr>
          <p:cNvPr id="7" name="文本框 6"/>
          <p:cNvSpPr txBox="1"/>
          <p:nvPr/>
        </p:nvSpPr>
        <p:spPr>
          <a:xfrm>
            <a:off x="539750" y="3692525"/>
            <a:ext cx="4116070" cy="1476375"/>
          </a:xfrm>
          <a:prstGeom prst="rect">
            <a:avLst/>
          </a:prstGeom>
          <a:noFill/>
        </p:spPr>
        <p:txBody>
          <a:bodyPr wrap="square" rtlCol="0">
            <a:spAutoFit/>
          </a:bodyPr>
          <a:lstStyle/>
          <a:p>
            <a:r>
              <a:rPr lang="zh-CN" altLang="en-US" dirty="0">
                <a:latin typeface="华文楷体" panose="02010600040101010101" pitchFamily="2" charset="-122"/>
                <a:ea typeface="华文楷体" panose="02010600040101010101" pitchFamily="2" charset="-122"/>
              </a:rPr>
              <a:t>点击列表中的【处理按钮】，弹出右图所示的处理页面；</a:t>
            </a:r>
          </a:p>
          <a:p>
            <a:r>
              <a:rPr lang="zh-CN" altLang="en-US" dirty="0">
                <a:latin typeface="华文楷体" panose="02010600040101010101" pitchFamily="2" charset="-122"/>
                <a:ea typeface="华文楷体" panose="02010600040101010101" pitchFamily="2" charset="-122"/>
              </a:rPr>
              <a:t>文字回复对方的问题，无字数显示；</a:t>
            </a:r>
          </a:p>
          <a:p>
            <a:r>
              <a:rPr lang="zh-CN" altLang="en-US" dirty="0">
                <a:latin typeface="华文楷体" panose="02010600040101010101" pitchFamily="2" charset="-122"/>
                <a:ea typeface="华文楷体" panose="02010600040101010101" pitchFamily="2" charset="-122"/>
              </a:rPr>
              <a:t>可上传四张图片格式的内容；</a:t>
            </a:r>
          </a:p>
          <a:p>
            <a:r>
              <a:rPr lang="zh-CN" altLang="en-US" dirty="0">
                <a:latin typeface="华文楷体" panose="02010600040101010101" pitchFamily="2" charset="-122"/>
                <a:ea typeface="华文楷体" panose="02010600040101010101" pitchFamily="2" charset="-122"/>
              </a:rPr>
              <a:t>点击【确定】，该问题确定被处理；</a:t>
            </a:r>
          </a:p>
        </p:txBody>
      </p:sp>
      <p:sp>
        <p:nvSpPr>
          <p:cNvPr id="8" name="文本框 7">
            <a:extLst>
              <a:ext uri="{FF2B5EF4-FFF2-40B4-BE49-F238E27FC236}">
                <a16:creationId xmlns:a16="http://schemas.microsoft.com/office/drawing/2014/main" id="{170A1F7F-011E-BF7E-26BA-E06E3560C249}"/>
              </a:ext>
            </a:extLst>
          </p:cNvPr>
          <p:cNvSpPr txBox="1"/>
          <p:nvPr/>
        </p:nvSpPr>
        <p:spPr>
          <a:xfrm>
            <a:off x="162485" y="160626"/>
            <a:ext cx="2723823" cy="369332"/>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none" rtlCol="0">
            <a:spAutoFit/>
          </a:bodyPr>
          <a:lstStyle/>
          <a:p>
            <a:r>
              <a:rPr lang="zh-CN" altLang="en-US" dirty="0">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书记校长信箱</a:t>
            </a:r>
            <a:r>
              <a:rPr lang="en-US" altLang="zh-CN" dirty="0">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dirty="0">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处理人篇</a:t>
            </a: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直接连接符 42"/>
          <p:cNvCxnSpPr/>
          <p:nvPr/>
        </p:nvCxnSpPr>
        <p:spPr>
          <a:xfrm>
            <a:off x="0" y="635000"/>
            <a:ext cx="4229100" cy="0"/>
          </a:xfrm>
          <a:prstGeom prst="line">
            <a:avLst/>
          </a:prstGeom>
          <a:ln>
            <a:solidFill>
              <a:srgbClr val="E3CAB4"/>
            </a:solidFill>
            <a:tailEnd type="ova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7962900" y="637540"/>
            <a:ext cx="4229100" cy="0"/>
          </a:xfrm>
          <a:prstGeom prst="line">
            <a:avLst/>
          </a:prstGeom>
          <a:ln>
            <a:solidFill>
              <a:srgbClr val="E3CAB4"/>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5" name="文本框 44"/>
          <p:cNvSpPr txBox="1"/>
          <p:nvPr/>
        </p:nvSpPr>
        <p:spPr>
          <a:xfrm>
            <a:off x="4520090" y="345292"/>
            <a:ext cx="3151825" cy="584775"/>
          </a:xfrm>
          <a:prstGeom prst="rect">
            <a:avLst/>
          </a:prstGeom>
          <a:noFill/>
        </p:spPr>
        <p:txBody>
          <a:bodyPr wrap="none" rtlCol="0">
            <a:spAutoFit/>
            <a:scene3d>
              <a:camera prst="orthographicFront"/>
              <a:lightRig rig="threePt" dir="t"/>
            </a:scene3d>
            <a:sp3d contourW="12700"/>
          </a:bodyPr>
          <a:lstStyle/>
          <a:p>
            <a:pPr algn="ctr"/>
            <a:r>
              <a:rPr lang="en-US" altLang="zh-CN" sz="3200" dirty="0">
                <a:latin typeface="字魂58号-创中黑" panose="00000500000000000000" pitchFamily="2" charset="-122"/>
                <a:ea typeface="字魂58号-创中黑" panose="00000500000000000000" pitchFamily="2" charset="-122"/>
                <a:sym typeface="字魂58号-创中黑" panose="00000500000000000000" pitchFamily="2" charset="-122"/>
              </a:rPr>
              <a:t>APP---</a:t>
            </a:r>
            <a:r>
              <a:rPr lang="zh-CN" altLang="en-US" sz="3200" dirty="0">
                <a:latin typeface="字魂58号-创中黑" panose="00000500000000000000" pitchFamily="2" charset="-122"/>
                <a:ea typeface="字魂58号-创中黑" panose="00000500000000000000" pitchFamily="2" charset="-122"/>
                <a:sym typeface="字魂58号-创中黑" panose="00000500000000000000" pitchFamily="2" charset="-122"/>
              </a:rPr>
              <a:t>问题处理</a:t>
            </a:r>
          </a:p>
        </p:txBody>
      </p:sp>
      <p:sp>
        <p:nvSpPr>
          <p:cNvPr id="7" name="文本框 6"/>
          <p:cNvSpPr txBox="1"/>
          <p:nvPr/>
        </p:nvSpPr>
        <p:spPr>
          <a:xfrm>
            <a:off x="6776532" y="3481921"/>
            <a:ext cx="4116070" cy="1200329"/>
          </a:xfrm>
          <a:prstGeom prst="rect">
            <a:avLst/>
          </a:prstGeom>
          <a:noFill/>
        </p:spPr>
        <p:txBody>
          <a:bodyPr wrap="square" rtlCol="0">
            <a:spAutoFit/>
          </a:bodyPr>
          <a:lstStyle/>
          <a:p>
            <a:r>
              <a:rPr lang="zh-CN" altLang="en-US" dirty="0">
                <a:latin typeface="华文楷体" panose="02010600040101010101" pitchFamily="2" charset="-122"/>
                <a:ea typeface="华文楷体" panose="02010600040101010101" pitchFamily="2" charset="-122"/>
              </a:rPr>
              <a:t>点击【去处理按钮】，弹出右图所示的处理页面；</a:t>
            </a:r>
          </a:p>
          <a:p>
            <a:r>
              <a:rPr lang="zh-CN" altLang="en-US" dirty="0">
                <a:latin typeface="华文楷体" panose="02010600040101010101" pitchFamily="2" charset="-122"/>
                <a:ea typeface="华文楷体" panose="02010600040101010101" pitchFamily="2" charset="-122"/>
              </a:rPr>
              <a:t>文字回复对方的问题，无字数显示；</a:t>
            </a:r>
          </a:p>
          <a:p>
            <a:r>
              <a:rPr lang="zh-CN" altLang="en-US" dirty="0">
                <a:latin typeface="华文楷体" panose="02010600040101010101" pitchFamily="2" charset="-122"/>
                <a:ea typeface="华文楷体" panose="02010600040101010101" pitchFamily="2" charset="-122"/>
              </a:rPr>
              <a:t>点击【发送】，该问题确定被处理；</a:t>
            </a:r>
          </a:p>
        </p:txBody>
      </p:sp>
      <p:sp>
        <p:nvSpPr>
          <p:cNvPr id="8" name="文本框 7">
            <a:extLst>
              <a:ext uri="{FF2B5EF4-FFF2-40B4-BE49-F238E27FC236}">
                <a16:creationId xmlns:a16="http://schemas.microsoft.com/office/drawing/2014/main" id="{170A1F7F-011E-BF7E-26BA-E06E3560C249}"/>
              </a:ext>
            </a:extLst>
          </p:cNvPr>
          <p:cNvSpPr txBox="1"/>
          <p:nvPr/>
        </p:nvSpPr>
        <p:spPr>
          <a:xfrm>
            <a:off x="162485" y="160626"/>
            <a:ext cx="2723823" cy="369332"/>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none" rtlCol="0">
            <a:spAutoFit/>
          </a:bodyPr>
          <a:lstStyle/>
          <a:p>
            <a:r>
              <a:rPr lang="zh-CN" altLang="en-US" dirty="0">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书记校长信箱</a:t>
            </a:r>
            <a:r>
              <a:rPr lang="en-US" altLang="zh-CN" dirty="0">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dirty="0">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处理人篇</a:t>
            </a:r>
          </a:p>
        </p:txBody>
      </p:sp>
      <p:pic>
        <p:nvPicPr>
          <p:cNvPr id="5" name="图片 4">
            <a:extLst>
              <a:ext uri="{FF2B5EF4-FFF2-40B4-BE49-F238E27FC236}">
                <a16:creationId xmlns:a16="http://schemas.microsoft.com/office/drawing/2014/main" id="{88CAB3A3-6688-A07D-299C-5B69989A262F}"/>
              </a:ext>
            </a:extLst>
          </p:cNvPr>
          <p:cNvPicPr>
            <a:picLocks noChangeAspect="1"/>
          </p:cNvPicPr>
          <p:nvPr/>
        </p:nvPicPr>
        <p:blipFill rotWithShape="1">
          <a:blip r:embed="rId3"/>
          <a:srcRect t="4022"/>
          <a:stretch/>
        </p:blipFill>
        <p:spPr>
          <a:xfrm>
            <a:off x="914826" y="1045229"/>
            <a:ext cx="2615574" cy="5578660"/>
          </a:xfrm>
          <a:prstGeom prst="rect">
            <a:avLst/>
          </a:prstGeom>
        </p:spPr>
      </p:pic>
      <p:cxnSp>
        <p:nvCxnSpPr>
          <p:cNvPr id="9" name="直接箭头连接符 8">
            <a:extLst>
              <a:ext uri="{FF2B5EF4-FFF2-40B4-BE49-F238E27FC236}">
                <a16:creationId xmlns:a16="http://schemas.microsoft.com/office/drawing/2014/main" id="{FBBFC797-5C1F-2F27-F47C-0A63AC02C3F2}"/>
              </a:ext>
            </a:extLst>
          </p:cNvPr>
          <p:cNvCxnSpPr/>
          <p:nvPr/>
        </p:nvCxnSpPr>
        <p:spPr>
          <a:xfrm>
            <a:off x="2525876" y="2378260"/>
            <a:ext cx="1262938" cy="25012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14" name="图片 13">
            <a:extLst>
              <a:ext uri="{FF2B5EF4-FFF2-40B4-BE49-F238E27FC236}">
                <a16:creationId xmlns:a16="http://schemas.microsoft.com/office/drawing/2014/main" id="{914E210A-C6AC-AB80-CC89-175875558447}"/>
              </a:ext>
            </a:extLst>
          </p:cNvPr>
          <p:cNvPicPr>
            <a:picLocks noChangeAspect="1"/>
          </p:cNvPicPr>
          <p:nvPr/>
        </p:nvPicPr>
        <p:blipFill rotWithShape="1">
          <a:blip r:embed="rId4"/>
          <a:srcRect t="4403"/>
          <a:stretch/>
        </p:blipFill>
        <p:spPr>
          <a:xfrm>
            <a:off x="3817552" y="1451559"/>
            <a:ext cx="2434744" cy="517233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74061932"/>
      </p:ext>
    </p:extLst>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5" name="直接连接符 114"/>
          <p:cNvCxnSpPr/>
          <p:nvPr/>
        </p:nvCxnSpPr>
        <p:spPr>
          <a:xfrm>
            <a:off x="0" y="635000"/>
            <a:ext cx="4229100" cy="0"/>
          </a:xfrm>
          <a:prstGeom prst="line">
            <a:avLst/>
          </a:prstGeom>
          <a:ln>
            <a:solidFill>
              <a:srgbClr val="E3CAB4"/>
            </a:solidFill>
            <a:tailEnd type="ova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7962900" y="635000"/>
            <a:ext cx="4229100" cy="0"/>
          </a:xfrm>
          <a:prstGeom prst="line">
            <a:avLst/>
          </a:prstGeom>
          <a:ln>
            <a:solidFill>
              <a:srgbClr val="E3CAB4"/>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7" name="文本框 116"/>
          <p:cNvSpPr txBox="1"/>
          <p:nvPr/>
        </p:nvSpPr>
        <p:spPr>
          <a:xfrm>
            <a:off x="4505663" y="345292"/>
            <a:ext cx="3180679" cy="584775"/>
          </a:xfrm>
          <a:prstGeom prst="rect">
            <a:avLst/>
          </a:prstGeom>
          <a:noFill/>
        </p:spPr>
        <p:txBody>
          <a:bodyPr wrap="none" rtlCol="0">
            <a:spAutoFit/>
            <a:scene3d>
              <a:camera prst="orthographicFront"/>
              <a:lightRig rig="threePt" dir="t"/>
            </a:scene3d>
            <a:sp3d contourW="12700"/>
          </a:bodyPr>
          <a:lstStyle/>
          <a:p>
            <a:pPr algn="ctr"/>
            <a:r>
              <a:rPr lang="zh-CN" altLang="en-US" sz="3200" dirty="0">
                <a:latin typeface="字魂58号-创中黑" panose="00000500000000000000" pitchFamily="2" charset="-122"/>
                <a:ea typeface="字魂58号-创中黑" panose="00000500000000000000" pitchFamily="2" charset="-122"/>
                <a:sym typeface="字魂58号-创中黑" panose="00000500000000000000" pitchFamily="2" charset="-122"/>
              </a:rPr>
              <a:t>后台</a:t>
            </a:r>
            <a:r>
              <a:rPr lang="en-US" altLang="zh-CN" sz="3200" dirty="0">
                <a:latin typeface="字魂58号-创中黑" panose="00000500000000000000" pitchFamily="2" charset="-122"/>
                <a:ea typeface="字魂58号-创中黑" panose="00000500000000000000" pitchFamily="2" charset="-122"/>
                <a:sym typeface="字魂58号-创中黑" panose="00000500000000000000" pitchFamily="2" charset="-122"/>
              </a:rPr>
              <a:t>---</a:t>
            </a:r>
            <a:r>
              <a:rPr lang="zh-CN" altLang="en-US" sz="3200" dirty="0">
                <a:latin typeface="字魂58号-创中黑" panose="00000500000000000000" pitchFamily="2" charset="-122"/>
                <a:ea typeface="字魂58号-创中黑" panose="00000500000000000000" pitchFamily="2" charset="-122"/>
                <a:sym typeface="字魂58号-创中黑" panose="00000500000000000000" pitchFamily="2" charset="-122"/>
              </a:rPr>
              <a:t>问题查看</a:t>
            </a:r>
          </a:p>
        </p:txBody>
      </p:sp>
      <p:pic>
        <p:nvPicPr>
          <p:cNvPr id="3" name="图片 2"/>
          <p:cNvPicPr>
            <a:picLocks noChangeAspect="1"/>
          </p:cNvPicPr>
          <p:nvPr/>
        </p:nvPicPr>
        <p:blipFill>
          <a:blip r:embed="rId3"/>
          <a:stretch>
            <a:fillRect/>
          </a:stretch>
        </p:blipFill>
        <p:spPr>
          <a:xfrm>
            <a:off x="524748" y="2253059"/>
            <a:ext cx="6542405" cy="4217670"/>
          </a:xfrm>
          <a:prstGeom prst="rect">
            <a:avLst/>
          </a:prstGeom>
        </p:spPr>
      </p:pic>
      <p:pic>
        <p:nvPicPr>
          <p:cNvPr id="4" name="图片 3"/>
          <p:cNvPicPr>
            <a:picLocks noChangeAspect="1"/>
          </p:cNvPicPr>
          <p:nvPr/>
        </p:nvPicPr>
        <p:blipFill>
          <a:blip r:embed="rId4"/>
          <a:stretch>
            <a:fillRect/>
          </a:stretch>
        </p:blipFill>
        <p:spPr>
          <a:xfrm>
            <a:off x="616089" y="794049"/>
            <a:ext cx="3357245" cy="1195705"/>
          </a:xfrm>
          <a:prstGeom prst="rect">
            <a:avLst/>
          </a:prstGeom>
        </p:spPr>
      </p:pic>
      <p:cxnSp>
        <p:nvCxnSpPr>
          <p:cNvPr id="5" name="直接箭头连接符 4"/>
          <p:cNvCxnSpPr>
            <a:cxnSpLocks/>
            <a:stCxn id="4" idx="2"/>
          </p:cNvCxnSpPr>
          <p:nvPr/>
        </p:nvCxnSpPr>
        <p:spPr>
          <a:xfrm flipH="1">
            <a:off x="1765232" y="1989754"/>
            <a:ext cx="529480" cy="694390"/>
          </a:xfrm>
          <a:prstGeom prst="straightConnector1">
            <a:avLst/>
          </a:prstGeom>
          <a:ln>
            <a:tailEnd type="arrow" w="med" len="med"/>
          </a:ln>
        </p:spPr>
        <p:style>
          <a:lnRef idx="3">
            <a:schemeClr val="dk1"/>
          </a:lnRef>
          <a:fillRef idx="0">
            <a:schemeClr val="dk1"/>
          </a:fillRef>
          <a:effectRef idx="2">
            <a:schemeClr val="dk1"/>
          </a:effectRef>
          <a:fontRef idx="minor">
            <a:schemeClr val="tx1"/>
          </a:fontRef>
        </p:style>
      </p:cxnSp>
      <p:sp>
        <p:nvSpPr>
          <p:cNvPr id="6" name="文本框 5"/>
          <p:cNvSpPr txBox="1"/>
          <p:nvPr/>
        </p:nvSpPr>
        <p:spPr>
          <a:xfrm>
            <a:off x="7293936" y="5430995"/>
            <a:ext cx="3729355" cy="645160"/>
          </a:xfrm>
          <a:prstGeom prst="rect">
            <a:avLst/>
          </a:prstGeom>
          <a:noFill/>
        </p:spPr>
        <p:txBody>
          <a:bodyPr wrap="square" rtlCol="0">
            <a:spAutoFit/>
          </a:bodyPr>
          <a:lstStyle/>
          <a:p>
            <a:r>
              <a:rPr lang="zh-CN" altLang="en-US" dirty="0">
                <a:latin typeface="华文楷体" panose="02010600040101010101" pitchFamily="2" charset="-122"/>
                <a:ea typeface="华文楷体" panose="02010600040101010101" pitchFamily="2" charset="-122"/>
              </a:rPr>
              <a:t>点击问题列表中的【查看详情】，可以看到详细的问题处理细节</a:t>
            </a:r>
          </a:p>
        </p:txBody>
      </p:sp>
      <p:sp>
        <p:nvSpPr>
          <p:cNvPr id="9" name="文本框 8">
            <a:extLst>
              <a:ext uri="{FF2B5EF4-FFF2-40B4-BE49-F238E27FC236}">
                <a16:creationId xmlns:a16="http://schemas.microsoft.com/office/drawing/2014/main" id="{D21FC8BD-190D-EC93-C6EF-8FF8BE24166C}"/>
              </a:ext>
            </a:extLst>
          </p:cNvPr>
          <p:cNvSpPr txBox="1"/>
          <p:nvPr/>
        </p:nvSpPr>
        <p:spPr>
          <a:xfrm>
            <a:off x="162485" y="160626"/>
            <a:ext cx="2723823" cy="369332"/>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none" rtlCol="0">
            <a:spAutoFit/>
          </a:bodyPr>
          <a:lstStyle/>
          <a:p>
            <a:r>
              <a:rPr lang="zh-CN" altLang="en-US" dirty="0">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书记校长信箱</a:t>
            </a:r>
            <a:r>
              <a:rPr lang="en-US" altLang="zh-CN" dirty="0">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dirty="0">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处理人篇</a:t>
            </a: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直角三角形 3"/>
          <p:cNvSpPr/>
          <p:nvPr/>
        </p:nvSpPr>
        <p:spPr>
          <a:xfrm rot="14400000">
            <a:off x="-3647980" y="619468"/>
            <a:ext cx="6200603" cy="5073221"/>
          </a:xfrm>
          <a:prstGeom prst="rtTriangle">
            <a:avLst/>
          </a:prstGeom>
          <a:solidFill>
            <a:srgbClr val="E3CAB4"/>
          </a:soli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E3CAB4"/>
              </a:solidFill>
              <a:cs typeface="+mn-lt"/>
            </a:endParaRPr>
          </a:p>
        </p:txBody>
      </p:sp>
      <p:sp>
        <p:nvSpPr>
          <p:cNvPr id="25" name="文本框 24"/>
          <p:cNvSpPr txBox="1"/>
          <p:nvPr/>
        </p:nvSpPr>
        <p:spPr>
          <a:xfrm>
            <a:off x="3722713" y="2418907"/>
            <a:ext cx="7492365" cy="1938020"/>
          </a:xfrm>
          <a:prstGeom prst="rect">
            <a:avLst/>
          </a:prstGeom>
          <a:noFill/>
        </p:spPr>
        <p:txBody>
          <a:bodyPr wrap="none" rtlCol="0">
            <a:spAutoFit/>
          </a:bodyPr>
          <a:lstStyle/>
          <a:p>
            <a:pPr algn="ctr"/>
            <a:r>
              <a:rPr kumimoji="1" lang="en-US" altLang="zh-CN" sz="6000" dirty="0">
                <a:solidFill>
                  <a:srgbClr val="7E7182"/>
                </a:solidFill>
              </a:rPr>
              <a:t>THANKS FOR YOUR</a:t>
            </a:r>
          </a:p>
          <a:p>
            <a:pPr algn="ctr"/>
            <a:r>
              <a:rPr kumimoji="1" lang="en-US" altLang="zh-CN" sz="6000" dirty="0">
                <a:solidFill>
                  <a:srgbClr val="7E7182"/>
                </a:solidFill>
              </a:rPr>
              <a:t>WATCHING</a:t>
            </a:r>
          </a:p>
        </p:txBody>
      </p:sp>
      <p:sp>
        <p:nvSpPr>
          <p:cNvPr id="15" name="等腰三角形 14"/>
          <p:cNvSpPr/>
          <p:nvPr/>
        </p:nvSpPr>
        <p:spPr>
          <a:xfrm flipV="1">
            <a:off x="11176820" y="-62"/>
            <a:ext cx="1015660" cy="653564"/>
          </a:xfrm>
          <a:prstGeom prst="triangle">
            <a:avLst/>
          </a:prstGeom>
          <a:solidFill>
            <a:srgbClr val="CDB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prstClr val="white"/>
              </a:solidFill>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F44D4A3-3112-0314-73AB-2B50E5495CD0}"/>
              </a:ext>
            </a:extLst>
          </p:cNvPr>
          <p:cNvPicPr>
            <a:picLocks noChangeAspect="1"/>
          </p:cNvPicPr>
          <p:nvPr/>
        </p:nvPicPr>
        <p:blipFill>
          <a:blip r:embed="rId3"/>
          <a:stretch>
            <a:fillRect/>
          </a:stretch>
        </p:blipFill>
        <p:spPr>
          <a:xfrm>
            <a:off x="1066117" y="19967"/>
            <a:ext cx="9429750" cy="68380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直角三角形 1"/>
          <p:cNvSpPr/>
          <p:nvPr/>
        </p:nvSpPr>
        <p:spPr>
          <a:xfrm rot="7669421" flipV="1">
            <a:off x="-2913889" y="1427018"/>
            <a:ext cx="5406735" cy="3664518"/>
          </a:xfrm>
          <a:prstGeom prst="rtTriangle">
            <a:avLst/>
          </a:prstGeom>
          <a:solidFill>
            <a:srgbClr val="E3CAB4"/>
          </a:soli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mj-ea"/>
              <a:ea typeface="+mj-ea"/>
              <a:cs typeface="+mn-lt"/>
            </a:endParaRPr>
          </a:p>
        </p:txBody>
      </p:sp>
      <p:sp>
        <p:nvSpPr>
          <p:cNvPr id="6" name="文本框 5"/>
          <p:cNvSpPr txBox="1"/>
          <p:nvPr/>
        </p:nvSpPr>
        <p:spPr>
          <a:xfrm>
            <a:off x="471167" y="2054088"/>
            <a:ext cx="1569660" cy="923330"/>
          </a:xfrm>
          <a:prstGeom prst="rect">
            <a:avLst/>
          </a:prstGeom>
          <a:noFill/>
        </p:spPr>
        <p:txBody>
          <a:bodyPr wrap="none" rtlCol="0">
            <a:spAutoFit/>
          </a:bodyPr>
          <a:lstStyle/>
          <a:p>
            <a:r>
              <a:rPr kumimoji="1" lang="zh-CN" altLang="en-US" sz="5400">
                <a:solidFill>
                  <a:srgbClr val="7E7182"/>
                </a:solidFill>
                <a:latin typeface="+mj-ea"/>
                <a:ea typeface="+mj-ea"/>
              </a:rPr>
              <a:t>目录</a:t>
            </a:r>
          </a:p>
        </p:txBody>
      </p:sp>
      <p:sp>
        <p:nvSpPr>
          <p:cNvPr id="7" name="文本框 6"/>
          <p:cNvSpPr txBox="1"/>
          <p:nvPr/>
        </p:nvSpPr>
        <p:spPr>
          <a:xfrm>
            <a:off x="181074" y="2871461"/>
            <a:ext cx="1877437" cy="461665"/>
          </a:xfrm>
          <a:prstGeom prst="rect">
            <a:avLst/>
          </a:prstGeom>
          <a:noFill/>
        </p:spPr>
        <p:txBody>
          <a:bodyPr wrap="none" rtlCol="0">
            <a:spAutoFit/>
          </a:bodyPr>
          <a:lstStyle/>
          <a:p>
            <a:r>
              <a:rPr kumimoji="1" lang="en-US" altLang="zh-CN" sz="2400">
                <a:solidFill>
                  <a:srgbClr val="7E7182"/>
                </a:solidFill>
                <a:latin typeface="+mj-ea"/>
                <a:ea typeface="+mj-ea"/>
                <a:cs typeface="+mn-lt"/>
              </a:rPr>
              <a:t>CONTENTS</a:t>
            </a:r>
          </a:p>
        </p:txBody>
      </p:sp>
      <p:sp>
        <p:nvSpPr>
          <p:cNvPr id="8" name="椭圆 7"/>
          <p:cNvSpPr/>
          <p:nvPr/>
        </p:nvSpPr>
        <p:spPr>
          <a:xfrm>
            <a:off x="5344565" y="1968044"/>
            <a:ext cx="565954" cy="565954"/>
          </a:xfrm>
          <a:prstGeom prst="ellipse">
            <a:avLst/>
          </a:prstGeom>
          <a:solidFill>
            <a:srgbClr val="E3CA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000">
                <a:solidFill>
                  <a:schemeClr val="accent1">
                    <a:lumMod val="50000"/>
                  </a:schemeClr>
                </a:solidFill>
                <a:latin typeface="+mj-ea"/>
                <a:ea typeface="+mj-ea"/>
                <a:cs typeface="+mn-lt"/>
              </a:rPr>
              <a:t>1</a:t>
            </a:r>
          </a:p>
        </p:txBody>
      </p:sp>
      <p:sp>
        <p:nvSpPr>
          <p:cNvPr id="9" name="椭圆 8"/>
          <p:cNvSpPr/>
          <p:nvPr/>
        </p:nvSpPr>
        <p:spPr>
          <a:xfrm>
            <a:off x="5344565" y="3181655"/>
            <a:ext cx="565954" cy="565954"/>
          </a:xfrm>
          <a:prstGeom prst="ellipse">
            <a:avLst/>
          </a:prstGeom>
          <a:solidFill>
            <a:srgbClr val="E3CA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000">
                <a:solidFill>
                  <a:schemeClr val="accent1">
                    <a:lumMod val="50000"/>
                  </a:schemeClr>
                </a:solidFill>
                <a:latin typeface="+mj-ea"/>
                <a:ea typeface="+mj-ea"/>
                <a:cs typeface="+mn-lt"/>
              </a:rPr>
              <a:t>2</a:t>
            </a:r>
          </a:p>
        </p:txBody>
      </p:sp>
      <p:sp>
        <p:nvSpPr>
          <p:cNvPr id="13" name="文本框 12"/>
          <p:cNvSpPr txBox="1"/>
          <p:nvPr/>
        </p:nvSpPr>
        <p:spPr>
          <a:xfrm>
            <a:off x="6176732" y="3224389"/>
            <a:ext cx="2339102" cy="523220"/>
          </a:xfrm>
          <a:prstGeom prst="rect">
            <a:avLst/>
          </a:prstGeom>
          <a:noFill/>
        </p:spPr>
        <p:txBody>
          <a:bodyPr wrap="none" rtlCol="0">
            <a:spAutoFit/>
          </a:bodyPr>
          <a:lstStyle/>
          <a:p>
            <a:r>
              <a:rPr kumimoji="1" lang="zh-CN" altLang="en-US" sz="2800" dirty="0">
                <a:solidFill>
                  <a:srgbClr val="7E7182"/>
                </a:solidFill>
                <a:latin typeface="+mj-ea"/>
                <a:ea typeface="+mj-ea"/>
              </a:rPr>
              <a:t>部门负责人篇</a:t>
            </a:r>
          </a:p>
        </p:txBody>
      </p:sp>
      <p:sp>
        <p:nvSpPr>
          <p:cNvPr id="3" name="文本框 2"/>
          <p:cNvSpPr txBox="1"/>
          <p:nvPr/>
        </p:nvSpPr>
        <p:spPr>
          <a:xfrm>
            <a:off x="6176732" y="1989411"/>
            <a:ext cx="1620957" cy="523220"/>
          </a:xfrm>
          <a:prstGeom prst="rect">
            <a:avLst/>
          </a:prstGeom>
          <a:noFill/>
        </p:spPr>
        <p:txBody>
          <a:bodyPr wrap="none" rtlCol="0">
            <a:spAutoFit/>
          </a:bodyPr>
          <a:lstStyle/>
          <a:p>
            <a:r>
              <a:rPr kumimoji="1" lang="zh-CN" altLang="en-US" sz="2800" dirty="0">
                <a:solidFill>
                  <a:srgbClr val="7E7182"/>
                </a:solidFill>
                <a:latin typeface="+mj-ea"/>
                <a:ea typeface="+mj-ea"/>
              </a:rPr>
              <a:t>管理员篇</a:t>
            </a:r>
          </a:p>
        </p:txBody>
      </p:sp>
      <p:sp>
        <p:nvSpPr>
          <p:cNvPr id="10" name="椭圆 9">
            <a:extLst>
              <a:ext uri="{FF2B5EF4-FFF2-40B4-BE49-F238E27FC236}">
                <a16:creationId xmlns:a16="http://schemas.microsoft.com/office/drawing/2014/main" id="{4E4D90B7-1E6A-D76C-11FC-FBC940F19293}"/>
              </a:ext>
            </a:extLst>
          </p:cNvPr>
          <p:cNvSpPr/>
          <p:nvPr/>
        </p:nvSpPr>
        <p:spPr>
          <a:xfrm>
            <a:off x="5344565" y="4322756"/>
            <a:ext cx="565954" cy="565954"/>
          </a:xfrm>
          <a:prstGeom prst="ellipse">
            <a:avLst/>
          </a:prstGeom>
          <a:solidFill>
            <a:srgbClr val="E3CA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000" dirty="0">
                <a:solidFill>
                  <a:schemeClr val="accent1">
                    <a:lumMod val="50000"/>
                  </a:schemeClr>
                </a:solidFill>
                <a:latin typeface="+mj-ea"/>
                <a:ea typeface="+mj-ea"/>
                <a:cs typeface="+mn-lt"/>
              </a:rPr>
              <a:t>3</a:t>
            </a:r>
          </a:p>
        </p:txBody>
      </p:sp>
      <p:sp>
        <p:nvSpPr>
          <p:cNvPr id="11" name="文本框 10">
            <a:extLst>
              <a:ext uri="{FF2B5EF4-FFF2-40B4-BE49-F238E27FC236}">
                <a16:creationId xmlns:a16="http://schemas.microsoft.com/office/drawing/2014/main" id="{4824E4AA-2ECE-55FA-43A6-3F9634ED8D5D}"/>
              </a:ext>
            </a:extLst>
          </p:cNvPr>
          <p:cNvSpPr txBox="1"/>
          <p:nvPr/>
        </p:nvSpPr>
        <p:spPr>
          <a:xfrm>
            <a:off x="6176732" y="4365490"/>
            <a:ext cx="1620957" cy="523220"/>
          </a:xfrm>
          <a:prstGeom prst="rect">
            <a:avLst/>
          </a:prstGeom>
          <a:noFill/>
        </p:spPr>
        <p:txBody>
          <a:bodyPr wrap="none" rtlCol="0">
            <a:spAutoFit/>
          </a:bodyPr>
          <a:lstStyle/>
          <a:p>
            <a:r>
              <a:rPr kumimoji="1" lang="zh-CN" altLang="en-US" sz="2800" dirty="0">
                <a:solidFill>
                  <a:srgbClr val="7E7182"/>
                </a:solidFill>
                <a:latin typeface="+mj-ea"/>
                <a:ea typeface="+mj-ea"/>
              </a:rPr>
              <a:t>处理人篇</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等腰三角形 12"/>
          <p:cNvSpPr/>
          <p:nvPr/>
        </p:nvSpPr>
        <p:spPr>
          <a:xfrm rot="16200000" flipV="1">
            <a:off x="-1099284" y="1444859"/>
            <a:ext cx="6166851" cy="3968283"/>
          </a:xfrm>
          <a:prstGeom prst="triangle">
            <a:avLst/>
          </a:prstGeom>
          <a:solidFill>
            <a:srgbClr val="E3CA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prstClr val="white"/>
              </a:solidFill>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cxnSp>
        <p:nvCxnSpPr>
          <p:cNvPr id="14" name="直接连接符 13"/>
          <p:cNvCxnSpPr/>
          <p:nvPr/>
        </p:nvCxnSpPr>
        <p:spPr>
          <a:xfrm flipH="1">
            <a:off x="9535887" y="-1743"/>
            <a:ext cx="2656115" cy="220282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等腰三角形 14"/>
          <p:cNvSpPr/>
          <p:nvPr/>
        </p:nvSpPr>
        <p:spPr>
          <a:xfrm rot="16200000" flipV="1">
            <a:off x="3899720" y="2151953"/>
            <a:ext cx="1015660" cy="653564"/>
          </a:xfrm>
          <a:prstGeom prst="triangle">
            <a:avLst/>
          </a:prstGeom>
          <a:solidFill>
            <a:srgbClr val="E3CA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prstClr val="white"/>
              </a:solidFill>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cxnSp>
        <p:nvCxnSpPr>
          <p:cNvPr id="16" name="直接连接符 15"/>
          <p:cNvCxnSpPr/>
          <p:nvPr/>
        </p:nvCxnSpPr>
        <p:spPr>
          <a:xfrm flipH="1">
            <a:off x="3578217" y="4767072"/>
            <a:ext cx="1156115" cy="95881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4840859" y="1970901"/>
            <a:ext cx="3183179" cy="1015663"/>
          </a:xfrm>
          <a:prstGeom prst="rect">
            <a:avLst/>
          </a:prstGeom>
          <a:noFill/>
        </p:spPr>
        <p:txBody>
          <a:bodyPr wrap="none" rtlCol="0">
            <a:spAutoFit/>
            <a:scene3d>
              <a:camera prst="orthographicFront"/>
              <a:lightRig rig="threePt" dir="t"/>
            </a:scene3d>
            <a:sp3d contourW="12700"/>
          </a:bodyPr>
          <a:lstStyle/>
          <a:p>
            <a:r>
              <a:rPr lang="en-US" altLang="zh-CN" sz="6000" dirty="0">
                <a:solidFill>
                  <a:schemeClr val="tx1">
                    <a:lumMod val="75000"/>
                    <a:lumOff val="25000"/>
                  </a:schemeClr>
                </a:solidFill>
                <a:latin typeface="字魂58号-创中黑" panose="00000500000000000000" pitchFamily="2" charset="-122"/>
                <a:ea typeface="字魂58号-创中黑" panose="00000500000000000000" pitchFamily="2" charset="-122"/>
                <a:sym typeface="字魂58号-创中黑" panose="00000500000000000000" pitchFamily="2" charset="-122"/>
              </a:rPr>
              <a:t>PART 01</a:t>
            </a:r>
            <a:endParaRPr lang="zh-CN" altLang="en-US" sz="6000" dirty="0">
              <a:solidFill>
                <a:schemeClr val="tx1">
                  <a:lumMod val="75000"/>
                  <a:lumOff val="25000"/>
                </a:schemeClr>
              </a:solidFill>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sp>
        <p:nvSpPr>
          <p:cNvPr id="18" name="文本框 17"/>
          <p:cNvSpPr txBox="1"/>
          <p:nvPr/>
        </p:nvSpPr>
        <p:spPr>
          <a:xfrm>
            <a:off x="4840859" y="3038719"/>
            <a:ext cx="2214880" cy="706755"/>
          </a:xfrm>
          <a:prstGeom prst="rect">
            <a:avLst/>
          </a:prstGeom>
          <a:noFill/>
        </p:spPr>
        <p:txBody>
          <a:bodyPr wrap="none" rtlCol="0">
            <a:spAutoFit/>
            <a:scene3d>
              <a:camera prst="orthographicFront"/>
              <a:lightRig rig="threePt" dir="t"/>
            </a:scene3d>
            <a:sp3d contourW="12700"/>
          </a:bodyPr>
          <a:lstStyle/>
          <a:p>
            <a:r>
              <a:rPr lang="zh-CN" altLang="en-US" sz="4000" dirty="0">
                <a:solidFill>
                  <a:schemeClr val="tx1">
                    <a:lumMod val="75000"/>
                    <a:lumOff val="25000"/>
                  </a:schemeClr>
                </a:solidFill>
                <a:latin typeface="字魂58号-创中黑" panose="00000500000000000000" pitchFamily="2" charset="-122"/>
                <a:ea typeface="字魂58号-创中黑" panose="00000500000000000000" pitchFamily="2" charset="-122"/>
                <a:sym typeface="字魂58号-创中黑" panose="00000500000000000000" pitchFamily="2" charset="-122"/>
              </a:rPr>
              <a:t>管理员篇</a:t>
            </a:r>
          </a:p>
        </p:txBody>
      </p:sp>
      <p:sp>
        <p:nvSpPr>
          <p:cNvPr id="20" name="任意多边形 19"/>
          <p:cNvSpPr/>
          <p:nvPr/>
        </p:nvSpPr>
        <p:spPr>
          <a:xfrm>
            <a:off x="10445469" y="5500915"/>
            <a:ext cx="1746531" cy="1357087"/>
          </a:xfrm>
          <a:custGeom>
            <a:avLst/>
            <a:gdLst>
              <a:gd name="connsiteX0" fmla="*/ 1319464 w 1319464"/>
              <a:gd name="connsiteY0" fmla="*/ 0 h 1025247"/>
              <a:gd name="connsiteX1" fmla="*/ 1319464 w 1319464"/>
              <a:gd name="connsiteY1" fmla="*/ 1025247 h 1025247"/>
              <a:gd name="connsiteX2" fmla="*/ 0 w 1319464"/>
              <a:gd name="connsiteY2" fmla="*/ 1025247 h 1025247"/>
            </a:gdLst>
            <a:ahLst/>
            <a:cxnLst>
              <a:cxn ang="0">
                <a:pos x="connsiteX0" y="connsiteY0"/>
              </a:cxn>
              <a:cxn ang="0">
                <a:pos x="connsiteX1" y="connsiteY1"/>
              </a:cxn>
              <a:cxn ang="0">
                <a:pos x="connsiteX2" y="connsiteY2"/>
              </a:cxn>
            </a:cxnLst>
            <a:rect l="l" t="t" r="r" b="b"/>
            <a:pathLst>
              <a:path w="1319464" h="1025247">
                <a:moveTo>
                  <a:pt x="1319464" y="0"/>
                </a:moveTo>
                <a:lnTo>
                  <a:pt x="1319464" y="1025247"/>
                </a:lnTo>
                <a:lnTo>
                  <a:pt x="0" y="1025247"/>
                </a:lnTo>
                <a:close/>
              </a:path>
            </a:pathLst>
          </a:custGeom>
          <a:solidFill>
            <a:srgbClr val="E3CA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cxnSp>
        <p:nvCxnSpPr>
          <p:cNvPr id="21" name="直接连接符 20"/>
          <p:cNvCxnSpPr/>
          <p:nvPr/>
        </p:nvCxnSpPr>
        <p:spPr>
          <a:xfrm flipH="1">
            <a:off x="9727812" y="6378595"/>
            <a:ext cx="578056" cy="4794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直接连接符 37"/>
          <p:cNvCxnSpPr/>
          <p:nvPr/>
        </p:nvCxnSpPr>
        <p:spPr>
          <a:xfrm>
            <a:off x="0" y="635000"/>
            <a:ext cx="4229100" cy="0"/>
          </a:xfrm>
          <a:prstGeom prst="line">
            <a:avLst/>
          </a:prstGeom>
          <a:ln>
            <a:solidFill>
              <a:srgbClr val="E3CAB4"/>
            </a:solidFill>
            <a:tailEnd type="ova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7962900" y="635000"/>
            <a:ext cx="4229100" cy="0"/>
          </a:xfrm>
          <a:prstGeom prst="line">
            <a:avLst/>
          </a:prstGeom>
          <a:ln>
            <a:solidFill>
              <a:srgbClr val="E3CAB4"/>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0" name="文本框 39"/>
          <p:cNvSpPr txBox="1"/>
          <p:nvPr/>
        </p:nvSpPr>
        <p:spPr>
          <a:xfrm>
            <a:off x="4300480" y="345292"/>
            <a:ext cx="3591048" cy="584775"/>
          </a:xfrm>
          <a:prstGeom prst="rect">
            <a:avLst/>
          </a:prstGeom>
          <a:noFill/>
        </p:spPr>
        <p:txBody>
          <a:bodyPr wrap="none" rtlCol="0">
            <a:spAutoFit/>
            <a:scene3d>
              <a:camera prst="orthographicFront"/>
              <a:lightRig rig="threePt" dir="t"/>
            </a:scene3d>
            <a:sp3d contourW="12700"/>
          </a:bodyPr>
          <a:lstStyle/>
          <a:p>
            <a:pPr algn="ctr"/>
            <a:r>
              <a:rPr lang="zh-CN" altLang="en-US" sz="3200" dirty="0">
                <a:latin typeface="字魂58号-创中黑" panose="00000500000000000000" pitchFamily="2" charset="-122"/>
                <a:ea typeface="字魂58号-创中黑" panose="00000500000000000000" pitchFamily="2" charset="-122"/>
                <a:sym typeface="字魂58号-创中黑" panose="00000500000000000000" pitchFamily="2" charset="-122"/>
              </a:rPr>
              <a:t>后台</a:t>
            </a:r>
            <a:r>
              <a:rPr lang="en-US" altLang="zh-CN" sz="3200" dirty="0">
                <a:latin typeface="字魂58号-创中黑" panose="00000500000000000000" pitchFamily="2" charset="-122"/>
                <a:ea typeface="字魂58号-创中黑" panose="00000500000000000000" pitchFamily="2" charset="-122"/>
                <a:sym typeface="字魂58号-创中黑" panose="00000500000000000000" pitchFamily="2" charset="-122"/>
              </a:rPr>
              <a:t>---</a:t>
            </a:r>
            <a:r>
              <a:rPr lang="zh-CN" altLang="en-US" sz="3200" dirty="0">
                <a:latin typeface="字魂58号-创中黑" panose="00000500000000000000" pitchFamily="2" charset="-122"/>
                <a:ea typeface="字魂58号-创中黑" panose="00000500000000000000" pitchFamily="2" charset="-122"/>
                <a:sym typeface="字魂58号-创中黑" panose="00000500000000000000" pitchFamily="2" charset="-122"/>
              </a:rPr>
              <a:t>配置处理人</a:t>
            </a:r>
          </a:p>
        </p:txBody>
      </p:sp>
      <p:sp>
        <p:nvSpPr>
          <p:cNvPr id="4" name="文本框 3"/>
          <p:cNvSpPr txBox="1"/>
          <p:nvPr/>
        </p:nvSpPr>
        <p:spPr>
          <a:xfrm>
            <a:off x="1977390" y="5018981"/>
            <a:ext cx="4118610" cy="923330"/>
          </a:xfrm>
          <a:prstGeom prst="rect">
            <a:avLst/>
          </a:prstGeom>
          <a:noFill/>
        </p:spPr>
        <p:txBody>
          <a:bodyPr wrap="square" rtlCol="0">
            <a:spAutoFit/>
          </a:bodyPr>
          <a:lstStyle/>
          <a:p>
            <a:r>
              <a:rPr lang="en-US" altLang="zh-CN" dirty="0">
                <a:latin typeface="华文楷体" panose="02010600040101010101" pitchFamily="2" charset="-122"/>
                <a:ea typeface="华文楷体" panose="02010600040101010101" pitchFamily="2" charset="-122"/>
              </a:rPr>
              <a:t>APP</a:t>
            </a:r>
            <a:r>
              <a:rPr lang="zh-CN" altLang="en-US" dirty="0">
                <a:latin typeface="华文楷体" panose="02010600040101010101" pitchFamily="2" charset="-122"/>
                <a:ea typeface="华文楷体" panose="02010600040101010101" pitchFamily="2" charset="-122"/>
              </a:rPr>
              <a:t>用户为登录</a:t>
            </a:r>
            <a:r>
              <a:rPr lang="en-US" altLang="zh-CN" dirty="0">
                <a:latin typeface="华文楷体" panose="02010600040101010101" pitchFamily="2" charset="-122"/>
                <a:ea typeface="华文楷体" panose="02010600040101010101" pitchFamily="2" charset="-122"/>
              </a:rPr>
              <a:t>APP</a:t>
            </a:r>
            <a:r>
              <a:rPr lang="zh-CN" altLang="en-US" dirty="0">
                <a:latin typeface="华文楷体" panose="02010600040101010101" pitchFamily="2" charset="-122"/>
                <a:ea typeface="华文楷体" panose="02010600040101010101" pitchFamily="2" charset="-122"/>
              </a:rPr>
              <a:t>使用；</a:t>
            </a:r>
          </a:p>
          <a:p>
            <a:r>
              <a:rPr lang="zh-CN" altLang="en-US" dirty="0">
                <a:latin typeface="华文楷体" panose="02010600040101010101" pitchFamily="2" charset="-122"/>
                <a:ea typeface="华文楷体" panose="02010600040101010101" pitchFamily="2" charset="-122"/>
              </a:rPr>
              <a:t>后台管理员类型为登录后台使用；</a:t>
            </a:r>
          </a:p>
          <a:p>
            <a:r>
              <a:rPr lang="zh-CN" altLang="en-US" dirty="0">
                <a:latin typeface="华文楷体" panose="02010600040101010101" pitchFamily="2" charset="-122"/>
                <a:ea typeface="华文楷体" panose="02010600040101010101" pitchFamily="2" charset="-122"/>
              </a:rPr>
              <a:t>二者不互通；</a:t>
            </a:r>
          </a:p>
        </p:txBody>
      </p:sp>
      <p:sp>
        <p:nvSpPr>
          <p:cNvPr id="6" name="文本框 5"/>
          <p:cNvSpPr txBox="1"/>
          <p:nvPr/>
        </p:nvSpPr>
        <p:spPr>
          <a:xfrm>
            <a:off x="225302" y="1628111"/>
            <a:ext cx="2253615" cy="1198880"/>
          </a:xfrm>
          <a:prstGeom prst="rect">
            <a:avLst/>
          </a:prstGeom>
          <a:noFill/>
        </p:spPr>
        <p:txBody>
          <a:bodyPr wrap="square" rtlCol="0">
            <a:spAutoFit/>
          </a:bodyPr>
          <a:lstStyle/>
          <a:p>
            <a:r>
              <a:rPr lang="zh-CN" altLang="en-US" dirty="0">
                <a:latin typeface="华文楷体" panose="02010600040101010101" pitchFamily="2" charset="-122"/>
                <a:ea typeface="华文楷体" panose="02010600040101010101" pitchFamily="2" charset="-122"/>
              </a:rPr>
              <a:t>点击部门管理页面的【处理人】按钮，填写所属该部门的部门处理人账号；</a:t>
            </a:r>
          </a:p>
        </p:txBody>
      </p:sp>
      <p:pic>
        <p:nvPicPr>
          <p:cNvPr id="2" name="图片 1"/>
          <p:cNvPicPr>
            <a:picLocks noChangeAspect="1"/>
          </p:cNvPicPr>
          <p:nvPr/>
        </p:nvPicPr>
        <p:blipFill>
          <a:blip r:embed="rId3"/>
          <a:stretch>
            <a:fillRect/>
          </a:stretch>
        </p:blipFill>
        <p:spPr>
          <a:xfrm>
            <a:off x="2797175" y="1285240"/>
            <a:ext cx="9237345" cy="947420"/>
          </a:xfrm>
          <a:prstGeom prst="rect">
            <a:avLst/>
          </a:prstGeom>
        </p:spPr>
      </p:pic>
      <p:pic>
        <p:nvPicPr>
          <p:cNvPr id="3" name="图片 2"/>
          <p:cNvPicPr>
            <a:picLocks noChangeAspect="1"/>
          </p:cNvPicPr>
          <p:nvPr/>
        </p:nvPicPr>
        <p:blipFill>
          <a:blip r:embed="rId4"/>
          <a:stretch>
            <a:fillRect/>
          </a:stretch>
        </p:blipFill>
        <p:spPr>
          <a:xfrm>
            <a:off x="6245225" y="4525010"/>
            <a:ext cx="5711190" cy="1459865"/>
          </a:xfrm>
          <a:prstGeom prst="rect">
            <a:avLst/>
          </a:prstGeom>
        </p:spPr>
      </p:pic>
      <p:sp>
        <p:nvSpPr>
          <p:cNvPr id="9" name="文本框 8">
            <a:extLst>
              <a:ext uri="{FF2B5EF4-FFF2-40B4-BE49-F238E27FC236}">
                <a16:creationId xmlns:a16="http://schemas.microsoft.com/office/drawing/2014/main" id="{9F131D63-FF70-4436-0A3B-01D2FA88794E}"/>
              </a:ext>
            </a:extLst>
          </p:cNvPr>
          <p:cNvSpPr txBox="1"/>
          <p:nvPr/>
        </p:nvSpPr>
        <p:spPr>
          <a:xfrm>
            <a:off x="162485" y="160626"/>
            <a:ext cx="2723823" cy="369332"/>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none" rtlCol="0">
            <a:spAutoFit/>
          </a:bodyPr>
          <a:lstStyle/>
          <a:p>
            <a:r>
              <a:rPr lang="zh-CN" altLang="en-US" dirty="0">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书记校长信箱</a:t>
            </a:r>
            <a:r>
              <a:rPr lang="en-US" altLang="zh-CN" dirty="0">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dirty="0">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管理员篇</a:t>
            </a: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直接连接符 42"/>
          <p:cNvCxnSpPr/>
          <p:nvPr/>
        </p:nvCxnSpPr>
        <p:spPr>
          <a:xfrm>
            <a:off x="0" y="635000"/>
            <a:ext cx="4229100" cy="0"/>
          </a:xfrm>
          <a:prstGeom prst="line">
            <a:avLst/>
          </a:prstGeom>
          <a:ln>
            <a:solidFill>
              <a:srgbClr val="E3CAB4"/>
            </a:solidFill>
            <a:tailEnd type="ova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7962900" y="637540"/>
            <a:ext cx="4229100" cy="0"/>
          </a:xfrm>
          <a:prstGeom prst="line">
            <a:avLst/>
          </a:prstGeom>
          <a:ln>
            <a:solidFill>
              <a:srgbClr val="E3CAB4"/>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5" name="文本框 44"/>
          <p:cNvSpPr txBox="1"/>
          <p:nvPr/>
        </p:nvSpPr>
        <p:spPr>
          <a:xfrm>
            <a:off x="4074163" y="345292"/>
            <a:ext cx="4043680" cy="583565"/>
          </a:xfrm>
          <a:prstGeom prst="rect">
            <a:avLst/>
          </a:prstGeom>
          <a:noFill/>
        </p:spPr>
        <p:txBody>
          <a:bodyPr wrap="none" rtlCol="0">
            <a:spAutoFit/>
            <a:scene3d>
              <a:camera prst="orthographicFront"/>
              <a:lightRig rig="threePt" dir="t"/>
            </a:scene3d>
            <a:sp3d contourW="12700"/>
          </a:bodyPr>
          <a:lstStyle/>
          <a:p>
            <a:pPr algn="ctr"/>
            <a:r>
              <a:rPr lang="zh-CN" altLang="en-US" sz="3200" dirty="0">
                <a:latin typeface="字魂58号-创中黑" panose="00000500000000000000" pitchFamily="2" charset="-122"/>
                <a:ea typeface="字魂58号-创中黑" panose="00000500000000000000" pitchFamily="2" charset="-122"/>
                <a:sym typeface="字魂58号-创中黑" panose="00000500000000000000" pitchFamily="2" charset="-122"/>
              </a:rPr>
              <a:t>后台</a:t>
            </a:r>
            <a:r>
              <a:rPr lang="en-US" altLang="zh-CN" sz="3200" dirty="0">
                <a:latin typeface="字魂58号-创中黑" panose="00000500000000000000" pitchFamily="2" charset="-122"/>
                <a:ea typeface="字魂58号-创中黑" panose="00000500000000000000" pitchFamily="2" charset="-122"/>
                <a:sym typeface="字魂58号-创中黑" panose="00000500000000000000" pitchFamily="2" charset="-122"/>
              </a:rPr>
              <a:t>---</a:t>
            </a:r>
            <a:r>
              <a:rPr lang="zh-CN" altLang="en-US" sz="3200" dirty="0">
                <a:latin typeface="字魂58号-创中黑" panose="00000500000000000000" pitchFamily="2" charset="-122"/>
                <a:ea typeface="字魂58号-创中黑" panose="00000500000000000000" pitchFamily="2" charset="-122"/>
                <a:sym typeface="字魂58号-创中黑" panose="00000500000000000000" pitchFamily="2" charset="-122"/>
              </a:rPr>
              <a:t>问题分类管理</a:t>
            </a:r>
          </a:p>
        </p:txBody>
      </p:sp>
      <p:pic>
        <p:nvPicPr>
          <p:cNvPr id="2" name="图片 1"/>
          <p:cNvPicPr>
            <a:picLocks noChangeAspect="1"/>
          </p:cNvPicPr>
          <p:nvPr/>
        </p:nvPicPr>
        <p:blipFill>
          <a:blip r:embed="rId3"/>
          <a:stretch>
            <a:fillRect/>
          </a:stretch>
        </p:blipFill>
        <p:spPr>
          <a:xfrm>
            <a:off x="358140" y="929005"/>
            <a:ext cx="9260205" cy="3808095"/>
          </a:xfrm>
          <a:prstGeom prst="rect">
            <a:avLst/>
          </a:prstGeom>
        </p:spPr>
      </p:pic>
      <p:pic>
        <p:nvPicPr>
          <p:cNvPr id="3" name="图片 2"/>
          <p:cNvPicPr>
            <a:picLocks noChangeAspect="1"/>
          </p:cNvPicPr>
          <p:nvPr/>
        </p:nvPicPr>
        <p:blipFill>
          <a:blip r:embed="rId4"/>
          <a:stretch>
            <a:fillRect/>
          </a:stretch>
        </p:blipFill>
        <p:spPr>
          <a:xfrm>
            <a:off x="6445885" y="4361180"/>
            <a:ext cx="5510530" cy="1724660"/>
          </a:xfrm>
          <a:prstGeom prst="rect">
            <a:avLst/>
          </a:prstGeom>
        </p:spPr>
      </p:pic>
      <p:sp>
        <p:nvSpPr>
          <p:cNvPr id="4" name="文本框 3"/>
          <p:cNvSpPr txBox="1"/>
          <p:nvPr/>
        </p:nvSpPr>
        <p:spPr>
          <a:xfrm>
            <a:off x="630555" y="4946650"/>
            <a:ext cx="5669280" cy="922020"/>
          </a:xfrm>
          <a:prstGeom prst="rect">
            <a:avLst/>
          </a:prstGeom>
          <a:noFill/>
        </p:spPr>
        <p:txBody>
          <a:bodyPr wrap="none" rtlCol="0">
            <a:spAutoFit/>
          </a:bodyPr>
          <a:lstStyle/>
          <a:p>
            <a:r>
              <a:rPr lang="zh-CN" altLang="en-US" dirty="0">
                <a:latin typeface="华文楷体" panose="02010600040101010101" pitchFamily="2" charset="-122"/>
                <a:ea typeface="华文楷体" panose="02010600040101010101" pitchFamily="2" charset="-122"/>
              </a:rPr>
              <a:t>管理员管理问题分类，一个问题分类对应一个部门；</a:t>
            </a:r>
          </a:p>
          <a:p>
            <a:r>
              <a:rPr lang="zh-CN" altLang="en-US" dirty="0">
                <a:latin typeface="华文楷体" panose="02010600040101010101" pitchFamily="2" charset="-122"/>
                <a:ea typeface="华文楷体" panose="02010600040101010101" pitchFamily="2" charset="-122"/>
              </a:rPr>
              <a:t>启动则用户在</a:t>
            </a:r>
            <a:r>
              <a:rPr lang="en-US" altLang="zh-CN" dirty="0">
                <a:latin typeface="华文楷体" panose="02010600040101010101" pitchFamily="2" charset="-122"/>
                <a:ea typeface="华文楷体" panose="02010600040101010101" pitchFamily="2" charset="-122"/>
              </a:rPr>
              <a:t>APP</a:t>
            </a:r>
            <a:r>
              <a:rPr lang="zh-CN" altLang="en-US" dirty="0">
                <a:latin typeface="华文楷体" panose="02010600040101010101" pitchFamily="2" charset="-122"/>
                <a:ea typeface="华文楷体" panose="02010600040101010101" pitchFamily="2" charset="-122"/>
              </a:rPr>
              <a:t>提交时可以进行问题分类下拉选择；</a:t>
            </a:r>
          </a:p>
          <a:p>
            <a:r>
              <a:rPr lang="zh-CN" altLang="en-US" dirty="0">
                <a:latin typeface="华文楷体" panose="02010600040101010101" pitchFamily="2" charset="-122"/>
                <a:ea typeface="华文楷体" panose="02010600040101010101" pitchFamily="2" charset="-122"/>
              </a:rPr>
              <a:t>帮助把问题能够自动分配到部门；</a:t>
            </a:r>
          </a:p>
        </p:txBody>
      </p:sp>
      <p:sp>
        <p:nvSpPr>
          <p:cNvPr id="8" name="文本框 7">
            <a:extLst>
              <a:ext uri="{FF2B5EF4-FFF2-40B4-BE49-F238E27FC236}">
                <a16:creationId xmlns:a16="http://schemas.microsoft.com/office/drawing/2014/main" id="{2A7D906C-7820-6CCF-AF58-D08EF43A66F8}"/>
              </a:ext>
            </a:extLst>
          </p:cNvPr>
          <p:cNvSpPr txBox="1"/>
          <p:nvPr/>
        </p:nvSpPr>
        <p:spPr>
          <a:xfrm>
            <a:off x="162485" y="160626"/>
            <a:ext cx="2723823" cy="369332"/>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none" rtlCol="0">
            <a:spAutoFit/>
          </a:bodyPr>
          <a:lstStyle/>
          <a:p>
            <a:r>
              <a:rPr lang="zh-CN" altLang="en-US" dirty="0">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书记校长信箱</a:t>
            </a:r>
            <a:r>
              <a:rPr lang="en-US" altLang="zh-CN" dirty="0">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dirty="0">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管理员篇</a:t>
            </a: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直接连接符 37"/>
          <p:cNvCxnSpPr/>
          <p:nvPr/>
        </p:nvCxnSpPr>
        <p:spPr>
          <a:xfrm>
            <a:off x="0" y="635000"/>
            <a:ext cx="4229100" cy="0"/>
          </a:xfrm>
          <a:prstGeom prst="line">
            <a:avLst/>
          </a:prstGeom>
          <a:ln>
            <a:solidFill>
              <a:srgbClr val="E3CAB4"/>
            </a:solidFill>
            <a:tailEnd type="ova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7962900" y="635000"/>
            <a:ext cx="4229100" cy="0"/>
          </a:xfrm>
          <a:prstGeom prst="line">
            <a:avLst/>
          </a:prstGeom>
          <a:ln>
            <a:solidFill>
              <a:srgbClr val="E3CAB4"/>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0" name="文本框 39"/>
          <p:cNvSpPr txBox="1"/>
          <p:nvPr/>
        </p:nvSpPr>
        <p:spPr>
          <a:xfrm>
            <a:off x="4886963" y="345292"/>
            <a:ext cx="2418080" cy="583565"/>
          </a:xfrm>
          <a:prstGeom prst="rect">
            <a:avLst/>
          </a:prstGeom>
          <a:noFill/>
        </p:spPr>
        <p:txBody>
          <a:bodyPr wrap="none" rtlCol="0">
            <a:spAutoFit/>
            <a:scene3d>
              <a:camera prst="orthographicFront"/>
              <a:lightRig rig="threePt" dir="t"/>
            </a:scene3d>
            <a:sp3d contourW="12700"/>
          </a:bodyPr>
          <a:lstStyle/>
          <a:p>
            <a:pPr algn="ctr"/>
            <a:r>
              <a:rPr lang="zh-CN" altLang="en-US" sz="3200" dirty="0">
                <a:latin typeface="字魂58号-创中黑" panose="00000500000000000000" pitchFamily="2" charset="-122"/>
                <a:ea typeface="字魂58号-创中黑" panose="00000500000000000000" pitchFamily="2" charset="-122"/>
                <a:sym typeface="字魂58号-创中黑" panose="00000500000000000000" pitchFamily="2" charset="-122"/>
              </a:rPr>
              <a:t>后台</a:t>
            </a:r>
            <a:r>
              <a:rPr lang="en-US" altLang="zh-CN" sz="3200" dirty="0">
                <a:latin typeface="字魂58号-创中黑" panose="00000500000000000000" pitchFamily="2" charset="-122"/>
                <a:ea typeface="字魂58号-创中黑" panose="00000500000000000000" pitchFamily="2" charset="-122"/>
                <a:sym typeface="字魂58号-创中黑" panose="00000500000000000000" pitchFamily="2" charset="-122"/>
              </a:rPr>
              <a:t>---</a:t>
            </a:r>
            <a:r>
              <a:rPr lang="zh-CN" altLang="en-US" sz="3200" dirty="0">
                <a:latin typeface="字魂58号-创中黑" panose="00000500000000000000" pitchFamily="2" charset="-122"/>
                <a:ea typeface="字魂58号-创中黑" panose="00000500000000000000" pitchFamily="2" charset="-122"/>
                <a:sym typeface="字魂58号-创中黑" panose="00000500000000000000" pitchFamily="2" charset="-122"/>
              </a:rPr>
              <a:t>派单</a:t>
            </a:r>
          </a:p>
        </p:txBody>
      </p:sp>
      <p:pic>
        <p:nvPicPr>
          <p:cNvPr id="3" name="图片 2"/>
          <p:cNvPicPr>
            <a:picLocks noChangeAspect="1"/>
          </p:cNvPicPr>
          <p:nvPr/>
        </p:nvPicPr>
        <p:blipFill>
          <a:blip r:embed="rId3"/>
          <a:stretch>
            <a:fillRect/>
          </a:stretch>
        </p:blipFill>
        <p:spPr>
          <a:xfrm>
            <a:off x="300235" y="924051"/>
            <a:ext cx="7108825" cy="3439160"/>
          </a:xfrm>
          <a:prstGeom prst="rect">
            <a:avLst/>
          </a:prstGeom>
        </p:spPr>
      </p:pic>
      <p:sp>
        <p:nvSpPr>
          <p:cNvPr id="4" name="文本框 3"/>
          <p:cNvSpPr txBox="1"/>
          <p:nvPr/>
        </p:nvSpPr>
        <p:spPr>
          <a:xfrm>
            <a:off x="7513781" y="1258864"/>
            <a:ext cx="1462101" cy="2308324"/>
          </a:xfrm>
          <a:prstGeom prst="rect">
            <a:avLst/>
          </a:prstGeom>
          <a:noFill/>
        </p:spPr>
        <p:txBody>
          <a:bodyPr wrap="square" rtlCol="0">
            <a:spAutoFit/>
          </a:bodyPr>
          <a:lstStyle/>
          <a:p>
            <a:r>
              <a:rPr lang="zh-CN" altLang="en-US" dirty="0">
                <a:latin typeface="华文楷体" panose="02010600040101010101" pitchFamily="2" charset="-122"/>
                <a:ea typeface="华文楷体" panose="02010600040101010101" pitchFamily="2" charset="-122"/>
              </a:rPr>
              <a:t>点击【派单】按钮，进行分配到部门主管处；</a:t>
            </a:r>
          </a:p>
          <a:p>
            <a:r>
              <a:rPr lang="zh-CN" altLang="en-US" dirty="0">
                <a:latin typeface="华文楷体" panose="02010600040101010101" pitchFamily="2" charset="-122"/>
                <a:ea typeface="华文楷体" panose="02010600040101010101" pitchFamily="2" charset="-122"/>
              </a:rPr>
              <a:t>选择问题分类后，就直接分配到该部门主管处；</a:t>
            </a:r>
          </a:p>
        </p:txBody>
      </p:sp>
      <p:pic>
        <p:nvPicPr>
          <p:cNvPr id="5" name="图片 4"/>
          <p:cNvPicPr>
            <a:picLocks noChangeAspect="1"/>
          </p:cNvPicPr>
          <p:nvPr/>
        </p:nvPicPr>
        <p:blipFill>
          <a:blip r:embed="rId4"/>
          <a:stretch>
            <a:fillRect/>
          </a:stretch>
        </p:blipFill>
        <p:spPr>
          <a:xfrm>
            <a:off x="328769" y="4614175"/>
            <a:ext cx="5708650" cy="1130300"/>
          </a:xfrm>
          <a:prstGeom prst="rect">
            <a:avLst/>
          </a:prstGeom>
        </p:spPr>
      </p:pic>
      <p:pic>
        <p:nvPicPr>
          <p:cNvPr id="6" name="图片 5">
            <a:extLst>
              <a:ext uri="{FF2B5EF4-FFF2-40B4-BE49-F238E27FC236}">
                <a16:creationId xmlns:a16="http://schemas.microsoft.com/office/drawing/2014/main" id="{DDB7C347-7C0A-6538-D9CB-02D155F33A74}"/>
              </a:ext>
            </a:extLst>
          </p:cNvPr>
          <p:cNvPicPr>
            <a:picLocks noChangeAspect="1"/>
          </p:cNvPicPr>
          <p:nvPr/>
        </p:nvPicPr>
        <p:blipFill>
          <a:blip r:embed="rId5"/>
          <a:stretch>
            <a:fillRect/>
          </a:stretch>
        </p:blipFill>
        <p:spPr>
          <a:xfrm>
            <a:off x="9365463" y="1214302"/>
            <a:ext cx="2336948" cy="5193218"/>
          </a:xfrm>
          <a:prstGeom prst="rect">
            <a:avLst/>
          </a:prstGeom>
        </p:spPr>
      </p:pic>
      <p:sp>
        <p:nvSpPr>
          <p:cNvPr id="11" name="文本框 10">
            <a:extLst>
              <a:ext uri="{FF2B5EF4-FFF2-40B4-BE49-F238E27FC236}">
                <a16:creationId xmlns:a16="http://schemas.microsoft.com/office/drawing/2014/main" id="{FDEA9DA7-888A-53C5-92F2-5898272DC433}"/>
              </a:ext>
            </a:extLst>
          </p:cNvPr>
          <p:cNvSpPr txBox="1"/>
          <p:nvPr/>
        </p:nvSpPr>
        <p:spPr>
          <a:xfrm>
            <a:off x="6474091" y="4956891"/>
            <a:ext cx="2284401" cy="1477328"/>
          </a:xfrm>
          <a:prstGeom prst="rect">
            <a:avLst/>
          </a:prstGeom>
          <a:noFill/>
        </p:spPr>
        <p:txBody>
          <a:bodyPr wrap="square">
            <a:spAutoFit/>
          </a:bodyPr>
          <a:lstStyle/>
          <a:p>
            <a:r>
              <a:rPr lang="zh-CN" altLang="en-US" dirty="0">
                <a:solidFill>
                  <a:srgbClr val="FF0000"/>
                </a:solidFill>
                <a:latin typeface="华文楷体" panose="02010600040101010101" pitchFamily="2" charset="-122"/>
                <a:ea typeface="华文楷体" panose="02010600040101010101" pitchFamily="2" charset="-122"/>
              </a:rPr>
              <a:t>注：仅不清楚分类的问题才有分配按钮，已有所属分类的未分配信息属于未分配处理人进行处理；</a:t>
            </a:r>
          </a:p>
        </p:txBody>
      </p:sp>
      <p:sp>
        <p:nvSpPr>
          <p:cNvPr id="12" name="文本框 11">
            <a:extLst>
              <a:ext uri="{FF2B5EF4-FFF2-40B4-BE49-F238E27FC236}">
                <a16:creationId xmlns:a16="http://schemas.microsoft.com/office/drawing/2014/main" id="{D6235513-F250-A835-ECD2-DC863B32C729}"/>
              </a:ext>
            </a:extLst>
          </p:cNvPr>
          <p:cNvSpPr txBox="1"/>
          <p:nvPr/>
        </p:nvSpPr>
        <p:spPr>
          <a:xfrm>
            <a:off x="162485" y="160626"/>
            <a:ext cx="2723823" cy="369332"/>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none" rtlCol="0">
            <a:spAutoFit/>
          </a:bodyPr>
          <a:lstStyle/>
          <a:p>
            <a:r>
              <a:rPr lang="zh-CN" altLang="en-US" dirty="0">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书记校长信箱</a:t>
            </a:r>
            <a:r>
              <a:rPr lang="en-US" altLang="zh-CN" dirty="0">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dirty="0">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管理员篇</a:t>
            </a: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5" name="直接连接符 114"/>
          <p:cNvCxnSpPr/>
          <p:nvPr/>
        </p:nvCxnSpPr>
        <p:spPr>
          <a:xfrm>
            <a:off x="0" y="635000"/>
            <a:ext cx="4229100" cy="0"/>
          </a:xfrm>
          <a:prstGeom prst="line">
            <a:avLst/>
          </a:prstGeom>
          <a:ln>
            <a:solidFill>
              <a:srgbClr val="E3CAB4"/>
            </a:solidFill>
            <a:tailEnd type="ova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7962900" y="635000"/>
            <a:ext cx="4229100" cy="0"/>
          </a:xfrm>
          <a:prstGeom prst="line">
            <a:avLst/>
          </a:prstGeom>
          <a:ln>
            <a:solidFill>
              <a:srgbClr val="E3CAB4"/>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7" name="文本框 116"/>
          <p:cNvSpPr txBox="1"/>
          <p:nvPr/>
        </p:nvSpPr>
        <p:spPr>
          <a:xfrm>
            <a:off x="4480563" y="345292"/>
            <a:ext cx="3230880" cy="583565"/>
          </a:xfrm>
          <a:prstGeom prst="rect">
            <a:avLst/>
          </a:prstGeom>
          <a:noFill/>
        </p:spPr>
        <p:txBody>
          <a:bodyPr wrap="none" rtlCol="0">
            <a:spAutoFit/>
            <a:scene3d>
              <a:camera prst="orthographicFront"/>
              <a:lightRig rig="threePt" dir="t"/>
            </a:scene3d>
            <a:sp3d contourW="12700"/>
          </a:bodyPr>
          <a:lstStyle/>
          <a:p>
            <a:pPr algn="ctr"/>
            <a:r>
              <a:rPr lang="zh-CN" altLang="en-US" sz="3200" dirty="0">
                <a:latin typeface="字魂58号-创中黑" panose="00000500000000000000" pitchFamily="2" charset="-122"/>
                <a:ea typeface="字魂58号-创中黑" panose="00000500000000000000" pitchFamily="2" charset="-122"/>
                <a:sym typeface="字魂58号-创中黑" panose="00000500000000000000" pitchFamily="2" charset="-122"/>
              </a:rPr>
              <a:t>后台</a:t>
            </a:r>
            <a:r>
              <a:rPr lang="en-US" altLang="zh-CN" sz="3200" dirty="0">
                <a:latin typeface="字魂58号-创中黑" panose="00000500000000000000" pitchFamily="2" charset="-122"/>
                <a:ea typeface="字魂58号-创中黑" panose="00000500000000000000" pitchFamily="2" charset="-122"/>
                <a:sym typeface="字魂58号-创中黑" panose="00000500000000000000" pitchFamily="2" charset="-122"/>
              </a:rPr>
              <a:t>---</a:t>
            </a:r>
            <a:r>
              <a:rPr lang="zh-CN" altLang="en-US" sz="3200" dirty="0">
                <a:latin typeface="字魂58号-创中黑" panose="00000500000000000000" pitchFamily="2" charset="-122"/>
                <a:ea typeface="字魂58号-创中黑" panose="00000500000000000000" pitchFamily="2" charset="-122"/>
                <a:sym typeface="字魂58号-创中黑" panose="00000500000000000000" pitchFamily="2" charset="-122"/>
              </a:rPr>
              <a:t>问题处理</a:t>
            </a:r>
          </a:p>
        </p:txBody>
      </p:sp>
      <p:pic>
        <p:nvPicPr>
          <p:cNvPr id="2" name="图片 1"/>
          <p:cNvPicPr>
            <a:picLocks noChangeAspect="1"/>
          </p:cNvPicPr>
          <p:nvPr/>
        </p:nvPicPr>
        <p:blipFill>
          <a:blip r:embed="rId3"/>
          <a:stretch>
            <a:fillRect/>
          </a:stretch>
        </p:blipFill>
        <p:spPr>
          <a:xfrm>
            <a:off x="5196205" y="1196340"/>
            <a:ext cx="6149340" cy="4135755"/>
          </a:xfrm>
          <a:prstGeom prst="rect">
            <a:avLst/>
          </a:prstGeom>
        </p:spPr>
      </p:pic>
      <p:pic>
        <p:nvPicPr>
          <p:cNvPr id="4" name="图片 3"/>
          <p:cNvPicPr>
            <a:picLocks noChangeAspect="1"/>
          </p:cNvPicPr>
          <p:nvPr/>
        </p:nvPicPr>
        <p:blipFill>
          <a:blip r:embed="rId4"/>
          <a:stretch>
            <a:fillRect/>
          </a:stretch>
        </p:blipFill>
        <p:spPr>
          <a:xfrm>
            <a:off x="539750" y="1196340"/>
            <a:ext cx="2616835" cy="1544320"/>
          </a:xfrm>
          <a:prstGeom prst="rect">
            <a:avLst/>
          </a:prstGeom>
        </p:spPr>
      </p:pic>
      <p:cxnSp>
        <p:nvCxnSpPr>
          <p:cNvPr id="5" name="直接箭头连接符 4"/>
          <p:cNvCxnSpPr>
            <a:stCxn id="4" idx="3"/>
            <a:endCxn id="2" idx="1"/>
          </p:cNvCxnSpPr>
          <p:nvPr/>
        </p:nvCxnSpPr>
        <p:spPr>
          <a:xfrm>
            <a:off x="3156585" y="1968500"/>
            <a:ext cx="2039620" cy="1296035"/>
          </a:xfrm>
          <a:prstGeom prst="straightConnector1">
            <a:avLst/>
          </a:prstGeom>
          <a:ln>
            <a:tailEnd type="arrow" w="med" len="med"/>
          </a:ln>
        </p:spPr>
        <p:style>
          <a:lnRef idx="1">
            <a:schemeClr val="accent2"/>
          </a:lnRef>
          <a:fillRef idx="0">
            <a:schemeClr val="accent2"/>
          </a:fillRef>
          <a:effectRef idx="0">
            <a:schemeClr val="accent2"/>
          </a:effectRef>
          <a:fontRef idx="minor">
            <a:schemeClr val="tx1"/>
          </a:fontRef>
        </p:style>
      </p:cxnSp>
      <p:sp>
        <p:nvSpPr>
          <p:cNvPr id="7" name="文本框 6"/>
          <p:cNvSpPr txBox="1"/>
          <p:nvPr/>
        </p:nvSpPr>
        <p:spPr>
          <a:xfrm>
            <a:off x="539750" y="3692525"/>
            <a:ext cx="4116070" cy="1476375"/>
          </a:xfrm>
          <a:prstGeom prst="rect">
            <a:avLst/>
          </a:prstGeom>
          <a:noFill/>
        </p:spPr>
        <p:txBody>
          <a:bodyPr wrap="square" rtlCol="0">
            <a:spAutoFit/>
          </a:bodyPr>
          <a:lstStyle/>
          <a:p>
            <a:r>
              <a:rPr lang="zh-CN" altLang="en-US" dirty="0">
                <a:latin typeface="华文楷体" panose="02010600040101010101" pitchFamily="2" charset="-122"/>
                <a:ea typeface="华文楷体" panose="02010600040101010101" pitchFamily="2" charset="-122"/>
              </a:rPr>
              <a:t>点击列表中的【处理按钮】，弹出右图所示的处理页面；</a:t>
            </a:r>
          </a:p>
          <a:p>
            <a:r>
              <a:rPr lang="zh-CN" altLang="en-US" dirty="0">
                <a:latin typeface="华文楷体" panose="02010600040101010101" pitchFamily="2" charset="-122"/>
                <a:ea typeface="华文楷体" panose="02010600040101010101" pitchFamily="2" charset="-122"/>
              </a:rPr>
              <a:t>文字回复对方的问题，无字数显示；</a:t>
            </a:r>
          </a:p>
          <a:p>
            <a:r>
              <a:rPr lang="zh-CN" altLang="en-US" dirty="0">
                <a:latin typeface="华文楷体" panose="02010600040101010101" pitchFamily="2" charset="-122"/>
                <a:ea typeface="华文楷体" panose="02010600040101010101" pitchFamily="2" charset="-122"/>
              </a:rPr>
              <a:t>可上传四张图片格式的内容；</a:t>
            </a:r>
          </a:p>
          <a:p>
            <a:r>
              <a:rPr lang="zh-CN" altLang="en-US" dirty="0">
                <a:latin typeface="华文楷体" panose="02010600040101010101" pitchFamily="2" charset="-122"/>
                <a:ea typeface="华文楷体" panose="02010600040101010101" pitchFamily="2" charset="-122"/>
              </a:rPr>
              <a:t>点击【确定】，该问题确定被处理；</a:t>
            </a:r>
          </a:p>
        </p:txBody>
      </p:sp>
      <p:sp>
        <p:nvSpPr>
          <p:cNvPr id="9" name="文本框 8">
            <a:extLst>
              <a:ext uri="{FF2B5EF4-FFF2-40B4-BE49-F238E27FC236}">
                <a16:creationId xmlns:a16="http://schemas.microsoft.com/office/drawing/2014/main" id="{A06B132E-701B-645B-D77C-2B2919F45C9C}"/>
              </a:ext>
            </a:extLst>
          </p:cNvPr>
          <p:cNvSpPr txBox="1"/>
          <p:nvPr/>
        </p:nvSpPr>
        <p:spPr>
          <a:xfrm>
            <a:off x="162485" y="160626"/>
            <a:ext cx="2723823" cy="369332"/>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none" rtlCol="0">
            <a:spAutoFit/>
          </a:bodyPr>
          <a:lstStyle/>
          <a:p>
            <a:r>
              <a:rPr lang="zh-CN" altLang="en-US" dirty="0">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书记校长信箱</a:t>
            </a:r>
            <a:r>
              <a:rPr lang="en-US" altLang="zh-CN" dirty="0">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dirty="0">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管理员篇</a:t>
            </a: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16"/>
          <p:cNvCxnSpPr/>
          <p:nvPr/>
        </p:nvCxnSpPr>
        <p:spPr>
          <a:xfrm>
            <a:off x="0" y="635000"/>
            <a:ext cx="4229100" cy="0"/>
          </a:xfrm>
          <a:prstGeom prst="line">
            <a:avLst/>
          </a:prstGeom>
          <a:ln>
            <a:solidFill>
              <a:srgbClr val="E3CAB4"/>
            </a:solidFill>
            <a:tailEnd type="ova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7962900" y="635000"/>
            <a:ext cx="4229100" cy="0"/>
          </a:xfrm>
          <a:prstGeom prst="line">
            <a:avLst/>
          </a:prstGeom>
          <a:ln>
            <a:solidFill>
              <a:srgbClr val="E3CAB4"/>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4480569" y="345292"/>
            <a:ext cx="3230880" cy="583565"/>
          </a:xfrm>
          <a:prstGeom prst="rect">
            <a:avLst/>
          </a:prstGeom>
          <a:noFill/>
        </p:spPr>
        <p:txBody>
          <a:bodyPr wrap="none" rtlCol="0">
            <a:spAutoFit/>
            <a:scene3d>
              <a:camera prst="orthographicFront"/>
              <a:lightRig rig="threePt" dir="t"/>
            </a:scene3d>
            <a:sp3d contourW="12700"/>
          </a:bodyPr>
          <a:lstStyle/>
          <a:p>
            <a:pPr algn="ctr"/>
            <a:r>
              <a:rPr lang="zh-CN" altLang="en-US" sz="3200" dirty="0">
                <a:latin typeface="字魂58号-创中黑" panose="00000500000000000000" pitchFamily="2" charset="-122"/>
                <a:ea typeface="字魂58号-创中黑" panose="00000500000000000000" pitchFamily="2" charset="-122"/>
                <a:sym typeface="字魂58号-创中黑" panose="00000500000000000000" pitchFamily="2" charset="-122"/>
              </a:rPr>
              <a:t>后台</a:t>
            </a:r>
            <a:r>
              <a:rPr lang="en-US" altLang="zh-CN" sz="3200" dirty="0">
                <a:latin typeface="字魂58号-创中黑" panose="00000500000000000000" pitchFamily="2" charset="-122"/>
                <a:ea typeface="字魂58号-创中黑" panose="00000500000000000000" pitchFamily="2" charset="-122"/>
                <a:sym typeface="字魂58号-创中黑" panose="00000500000000000000" pitchFamily="2" charset="-122"/>
              </a:rPr>
              <a:t>---</a:t>
            </a:r>
            <a:r>
              <a:rPr lang="zh-CN" altLang="en-US" sz="3200" dirty="0">
                <a:latin typeface="字魂58号-创中黑" panose="00000500000000000000" pitchFamily="2" charset="-122"/>
                <a:ea typeface="字魂58号-创中黑" panose="00000500000000000000" pitchFamily="2" charset="-122"/>
                <a:sym typeface="字魂58号-创中黑" panose="00000500000000000000" pitchFamily="2" charset="-122"/>
              </a:rPr>
              <a:t>问题新增</a:t>
            </a:r>
          </a:p>
        </p:txBody>
      </p:sp>
      <p:pic>
        <p:nvPicPr>
          <p:cNvPr id="2" name="图片 1"/>
          <p:cNvPicPr>
            <a:picLocks noChangeAspect="1"/>
          </p:cNvPicPr>
          <p:nvPr/>
        </p:nvPicPr>
        <p:blipFill>
          <a:blip r:embed="rId3"/>
          <a:stretch>
            <a:fillRect/>
          </a:stretch>
        </p:blipFill>
        <p:spPr>
          <a:xfrm>
            <a:off x="6122035" y="1197610"/>
            <a:ext cx="5721350" cy="2552700"/>
          </a:xfrm>
          <a:prstGeom prst="rect">
            <a:avLst/>
          </a:prstGeom>
        </p:spPr>
      </p:pic>
      <p:pic>
        <p:nvPicPr>
          <p:cNvPr id="3" name="图片 2"/>
          <p:cNvPicPr>
            <a:picLocks noChangeAspect="1"/>
          </p:cNvPicPr>
          <p:nvPr/>
        </p:nvPicPr>
        <p:blipFill>
          <a:blip r:embed="rId4"/>
          <a:stretch>
            <a:fillRect/>
          </a:stretch>
        </p:blipFill>
        <p:spPr>
          <a:xfrm>
            <a:off x="1489710" y="1197610"/>
            <a:ext cx="2882900" cy="730250"/>
          </a:xfrm>
          <a:prstGeom prst="rect">
            <a:avLst/>
          </a:prstGeom>
        </p:spPr>
      </p:pic>
      <p:cxnSp>
        <p:nvCxnSpPr>
          <p:cNvPr id="4" name="直接箭头连接符 3"/>
          <p:cNvCxnSpPr>
            <a:stCxn id="3" idx="3"/>
            <a:endCxn id="2" idx="1"/>
          </p:cNvCxnSpPr>
          <p:nvPr/>
        </p:nvCxnSpPr>
        <p:spPr>
          <a:xfrm>
            <a:off x="4372610" y="1562735"/>
            <a:ext cx="1749425" cy="911225"/>
          </a:xfrm>
          <a:prstGeom prst="straightConnector1">
            <a:avLst/>
          </a:prstGeom>
          <a:ln>
            <a:tailEnd type="arrow" w="med" len="med"/>
          </a:ln>
        </p:spPr>
        <p:style>
          <a:lnRef idx="1">
            <a:schemeClr val="accent2"/>
          </a:lnRef>
          <a:fillRef idx="0">
            <a:schemeClr val="accent2"/>
          </a:fillRef>
          <a:effectRef idx="0">
            <a:schemeClr val="accent2"/>
          </a:effectRef>
          <a:fontRef idx="minor">
            <a:schemeClr val="tx1"/>
          </a:fontRef>
        </p:style>
      </p:cxnSp>
      <p:sp>
        <p:nvSpPr>
          <p:cNvPr id="5" name="文本框 4"/>
          <p:cNvSpPr txBox="1"/>
          <p:nvPr/>
        </p:nvSpPr>
        <p:spPr>
          <a:xfrm>
            <a:off x="1019175" y="2498090"/>
            <a:ext cx="4782820" cy="2306955"/>
          </a:xfrm>
          <a:prstGeom prst="rect">
            <a:avLst/>
          </a:prstGeom>
          <a:noFill/>
        </p:spPr>
        <p:txBody>
          <a:bodyPr wrap="square" rtlCol="0">
            <a:spAutoFit/>
          </a:bodyPr>
          <a:lstStyle/>
          <a:p>
            <a:r>
              <a:rPr lang="zh-CN" altLang="en-US" dirty="0">
                <a:latin typeface="华文楷体" panose="02010600040101010101" pitchFamily="2" charset="-122"/>
                <a:ea typeface="华文楷体" panose="02010600040101010101" pitchFamily="2" charset="-122"/>
              </a:rPr>
              <a:t>点击问题列表中的【新增】按钮，弹出右图新增页面；</a:t>
            </a:r>
          </a:p>
          <a:p>
            <a:r>
              <a:rPr lang="zh-CN" altLang="en-US" dirty="0">
                <a:latin typeface="华文楷体" panose="02010600040101010101" pitchFamily="2" charset="-122"/>
                <a:ea typeface="华文楷体" panose="02010600040101010101" pitchFamily="2" charset="-122"/>
              </a:rPr>
              <a:t>只有管理员可进行问题新增；</a:t>
            </a:r>
          </a:p>
          <a:p>
            <a:r>
              <a:rPr lang="zh-CN" altLang="en-US" dirty="0">
                <a:latin typeface="华文楷体" panose="02010600040101010101" pitchFamily="2" charset="-122"/>
                <a:ea typeface="华文楷体" panose="02010600040101010101" pitchFamily="2" charset="-122"/>
              </a:rPr>
              <a:t>填写学号，则该学生也可以在自己的</a:t>
            </a:r>
            <a:r>
              <a:rPr lang="en-US" altLang="zh-CN" dirty="0">
                <a:latin typeface="华文楷体" panose="02010600040101010101" pitchFamily="2" charset="-122"/>
                <a:ea typeface="华文楷体" panose="02010600040101010101" pitchFamily="2" charset="-122"/>
              </a:rPr>
              <a:t>APP</a:t>
            </a:r>
            <a:r>
              <a:rPr lang="zh-CN" altLang="en-US" dirty="0">
                <a:latin typeface="华文楷体" panose="02010600040101010101" pitchFamily="2" charset="-122"/>
                <a:ea typeface="华文楷体" panose="02010600040101010101" pitchFamily="2" charset="-122"/>
              </a:rPr>
              <a:t>上看到自己的问题；</a:t>
            </a:r>
          </a:p>
          <a:p>
            <a:r>
              <a:rPr lang="zh-CN" altLang="en-US" dirty="0">
                <a:latin typeface="华文楷体" panose="02010600040101010101" pitchFamily="2" charset="-122"/>
                <a:ea typeface="华文楷体" panose="02010600040101010101" pitchFamily="2" charset="-122"/>
              </a:rPr>
              <a:t>问题新增功能是为了应对学生在通过电话或线下的方式进行问题反馈；</a:t>
            </a:r>
          </a:p>
          <a:p>
            <a:endParaRPr lang="zh-CN" altLang="en-US" dirty="0"/>
          </a:p>
        </p:txBody>
      </p:sp>
      <p:sp>
        <p:nvSpPr>
          <p:cNvPr id="9" name="文本框 8">
            <a:extLst>
              <a:ext uri="{FF2B5EF4-FFF2-40B4-BE49-F238E27FC236}">
                <a16:creationId xmlns:a16="http://schemas.microsoft.com/office/drawing/2014/main" id="{7DE33BDF-458E-DE70-5D6A-0BCE0736D668}"/>
              </a:ext>
            </a:extLst>
          </p:cNvPr>
          <p:cNvSpPr txBox="1"/>
          <p:nvPr/>
        </p:nvSpPr>
        <p:spPr>
          <a:xfrm>
            <a:off x="162485" y="160626"/>
            <a:ext cx="2723823" cy="369332"/>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none" rtlCol="0">
            <a:spAutoFit/>
          </a:bodyPr>
          <a:lstStyle/>
          <a:p>
            <a:r>
              <a:rPr lang="zh-CN" altLang="en-US" dirty="0">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书记校长信箱</a:t>
            </a:r>
            <a:r>
              <a:rPr lang="en-US" altLang="zh-CN" dirty="0">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dirty="0">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管理员篇</a:t>
            </a: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 name="COMMONDATA" val="eyJjb3VudCI6OCwiaGRpZCI6IjY2N2UzNGQ5YzM4NjVjMzc5MjViOWJhZjdlYmM5ODE5IiwidXNlckNvdW50Ijo4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344</TotalTime>
  <Words>625</Words>
  <Application>Microsoft Office PowerPoint</Application>
  <PresentationFormat>宽屏</PresentationFormat>
  <Paragraphs>98</Paragraphs>
  <Slides>19</Slides>
  <Notes>19</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19</vt:i4>
      </vt:variant>
    </vt:vector>
  </HeadingPairs>
  <TitlesOfParts>
    <vt:vector size="26" baseType="lpstr">
      <vt:lpstr>DengXian</vt:lpstr>
      <vt:lpstr>华文楷体</vt:lpstr>
      <vt:lpstr>隶书</vt:lpstr>
      <vt:lpstr>思源黑体 CN Bold</vt:lpstr>
      <vt:lpstr>字魂58号-创中黑</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 Office 用户</dc:creator>
  <cp:lastModifiedBy>柱林 姚</cp:lastModifiedBy>
  <cp:revision>661</cp:revision>
  <dcterms:created xsi:type="dcterms:W3CDTF">2018-06-17T04:53:00Z</dcterms:created>
  <dcterms:modified xsi:type="dcterms:W3CDTF">2022-06-07T04:35:16Z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2052-11.1.0.11691</vt:lpwstr>
  </property>
  <property fmtid="{D5CDD505-2E9C-101B-9397-08002B2CF9AE}" pid="3" name="KSOTemplateUUID">
    <vt:lpwstr>v1.0_mb_I7yqyJvcnXzgF8sUwWA8Vg==</vt:lpwstr>
  </property>
  <property fmtid="{D5CDD505-2E9C-101B-9397-08002B2CF9AE}" pid="4" name="ICV">
    <vt:lpwstr>6744D3DD0A8E41E08821CD95CEC8F0F8</vt:lpwstr>
  </property>
</Properties>
</file>